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2" r:id="rId5"/>
    <p:sldMasterId id="2147483665" r:id="rId6"/>
  </p:sldMasterIdLst>
  <p:notesMasterIdLst>
    <p:notesMasterId r:id="rId41"/>
  </p:notesMasterIdLst>
  <p:handoutMasterIdLst>
    <p:handoutMasterId r:id="rId42"/>
  </p:handoutMasterIdLst>
  <p:sldIdLst>
    <p:sldId id="258" r:id="rId7"/>
    <p:sldId id="260" r:id="rId8"/>
    <p:sldId id="264" r:id="rId9"/>
    <p:sldId id="262" r:id="rId10"/>
    <p:sldId id="305" r:id="rId11"/>
    <p:sldId id="306" r:id="rId12"/>
    <p:sldId id="300" r:id="rId13"/>
    <p:sldId id="301" r:id="rId14"/>
    <p:sldId id="302" r:id="rId15"/>
    <p:sldId id="291" r:id="rId16"/>
    <p:sldId id="303" r:id="rId17"/>
    <p:sldId id="309" r:id="rId18"/>
    <p:sldId id="310" r:id="rId19"/>
    <p:sldId id="304" r:id="rId20"/>
    <p:sldId id="279" r:id="rId21"/>
    <p:sldId id="317" r:id="rId22"/>
    <p:sldId id="320" r:id="rId23"/>
    <p:sldId id="323" r:id="rId24"/>
    <p:sldId id="324" r:id="rId25"/>
    <p:sldId id="311" r:id="rId26"/>
    <p:sldId id="315" r:id="rId27"/>
    <p:sldId id="318" r:id="rId28"/>
    <p:sldId id="322" r:id="rId29"/>
    <p:sldId id="328" r:id="rId30"/>
    <p:sldId id="330" r:id="rId31"/>
    <p:sldId id="331" r:id="rId32"/>
    <p:sldId id="312" r:id="rId33"/>
    <p:sldId id="316" r:id="rId34"/>
    <p:sldId id="319" r:id="rId35"/>
    <p:sldId id="327" r:id="rId36"/>
    <p:sldId id="325" r:id="rId37"/>
    <p:sldId id="314" r:id="rId38"/>
    <p:sldId id="326" r:id="rId39"/>
    <p:sldId id="298" r:id="rId40"/>
  </p:sldIdLst>
  <p:sldSz cx="9144000" cy="5143500" type="screen16x9"/>
  <p:notesSz cx="6858000" cy="9144000"/>
  <p:embeddedFontLst>
    <p:embeddedFont>
      <p:font typeface="Work Sans" panose="020B0604020202020204" charset="0"/>
      <p:regular r:id="rId43"/>
      <p:bold r:id="rId44"/>
    </p:embeddedFont>
    <p:embeddedFont>
      <p:font typeface="Verdana" panose="020B0604030504040204" pitchFamily="34" charset="0"/>
      <p:regular r:id="rId45"/>
      <p:bold r:id="rId46"/>
      <p:italic r:id="rId47"/>
      <p:boldItalic r:id="rId48"/>
    </p:embeddedFont>
    <p:embeddedFont>
      <p:font typeface="Work Sans SemiBold" panose="020B0604020202020204" charset="0"/>
      <p:regular r:id="rId49"/>
      <p:bold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Work Sans Light" panose="020B0604020202020204" charset="0"/>
      <p:regular r:id="rId55"/>
      <p:bold r:id="rId56"/>
    </p:embeddedFont>
    <p:embeddedFont>
      <p:font typeface="Work Sans Medium" panose="020B0604020202020204" charset="0"/>
      <p:regular r:id="rId57"/>
      <p:bold r:id="rId58"/>
    </p:embeddedFont>
    <p:embeddedFont>
      <p:font typeface="Calibri Light" panose="020F0302020204030204" pitchFamily="34" charset="0"/>
      <p:regular r:id="rId59"/>
      <p: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32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/>
    <p:restoredTop sz="94631"/>
  </p:normalViewPr>
  <p:slideViewPr>
    <p:cSldViewPr snapToGrid="0" snapToObjects="1" showGuides="1">
      <p:cViewPr varScale="1">
        <p:scale>
          <a:sx n="97" d="100"/>
          <a:sy n="97" d="100"/>
        </p:scale>
        <p:origin x="38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32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63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font" Target="fonts/font16.fntdata"/><Relationship Id="rId5" Type="http://schemas.openxmlformats.org/officeDocument/2006/relationships/slideMaster" Target="slideMasters/slideMaster1.xml"/><Relationship Id="rId61" Type="http://schemas.openxmlformats.org/officeDocument/2006/relationships/presProps" Target="presProps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font" Target="fonts/font14.fntdata"/><Relationship Id="rId64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font" Target="fonts/font9.fntdata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font" Target="fonts/font4.fntdata"/><Relationship Id="rId59" Type="http://schemas.openxmlformats.org/officeDocument/2006/relationships/font" Target="fonts/font17.fntdata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font" Target="fonts/font7.fntdata"/><Relationship Id="rId57" Type="http://schemas.openxmlformats.org/officeDocument/2006/relationships/font" Target="fonts/font15.fntdata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60" Type="http://schemas.openxmlformats.org/officeDocument/2006/relationships/font" Target="fonts/font18.fntdata"/><Relationship Id="rId4" Type="http://schemas.openxmlformats.org/officeDocument/2006/relationships/customXml" Target="../customXml/item4.xml"/><Relationship Id="rId9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image" Target="../media/image3.gif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7536B2-1738-4898-957A-359FB04D5F81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05204B02-EA1E-48F1-86A6-B784345E5229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ENFERMERDAD CARDIOVASCULAR  ATEROGÉNICA</a:t>
          </a:r>
        </a:p>
      </dgm:t>
    </dgm:pt>
    <dgm:pt modelId="{EBE19FF3-4C64-4D8D-995A-7D48D5D45736}" type="parTrans" cxnId="{1B1EFB7E-782F-4FE9-A5FC-66B4371E81AE}">
      <dgm:prSet/>
      <dgm:spPr/>
      <dgm:t>
        <a:bodyPr/>
        <a:lstStyle/>
        <a:p>
          <a:endParaRPr lang="es-CO" sz="1000" b="1"/>
        </a:p>
      </dgm:t>
    </dgm:pt>
    <dgm:pt modelId="{15BA261E-B016-4737-8D64-D7B8D6F08E0A}" type="sibTrans" cxnId="{1B1EFB7E-782F-4FE9-A5FC-66B4371E81AE}">
      <dgm:prSet/>
      <dgm:spPr/>
      <dgm:t>
        <a:bodyPr/>
        <a:lstStyle/>
        <a:p>
          <a:endParaRPr lang="es-CO" sz="1000" b="1"/>
        </a:p>
      </dgm:t>
    </dgm:pt>
    <dgm:pt modelId="{2BB3B6B3-DCB4-43D4-A29E-B1AE68A5C1A1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CÁNCER</a:t>
          </a:r>
        </a:p>
      </dgm:t>
    </dgm:pt>
    <dgm:pt modelId="{EF1E924D-A469-4699-B470-9D02EBAAEFBD}" type="parTrans" cxnId="{241AEFC5-E30A-445E-A8C0-F7B758A2217A}">
      <dgm:prSet/>
      <dgm:spPr/>
      <dgm:t>
        <a:bodyPr/>
        <a:lstStyle/>
        <a:p>
          <a:endParaRPr lang="es-CO" sz="1000" b="1"/>
        </a:p>
      </dgm:t>
    </dgm:pt>
    <dgm:pt modelId="{6AF8D8DE-3E85-4CC5-A039-1F5DE1D29824}" type="sibTrans" cxnId="{241AEFC5-E30A-445E-A8C0-F7B758A2217A}">
      <dgm:prSet/>
      <dgm:spPr/>
      <dgm:t>
        <a:bodyPr/>
        <a:lstStyle/>
        <a:p>
          <a:endParaRPr lang="es-CO" sz="1000" b="1"/>
        </a:p>
      </dgm:t>
    </dgm:pt>
    <dgm:pt modelId="{467AB281-5875-4342-BCC8-8A408B3E9028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TRASTORNOS ASOCIADOS AL USO DE SPA</a:t>
          </a:r>
        </a:p>
      </dgm:t>
    </dgm:pt>
    <dgm:pt modelId="{FF2296EA-6F74-4B4B-91FB-FD858350A898}" type="parTrans" cxnId="{0DD6E292-73AD-4A4A-B07B-03C654F3EC40}">
      <dgm:prSet/>
      <dgm:spPr/>
      <dgm:t>
        <a:bodyPr/>
        <a:lstStyle/>
        <a:p>
          <a:endParaRPr lang="es-CO" sz="1000" b="1"/>
        </a:p>
      </dgm:t>
    </dgm:pt>
    <dgm:pt modelId="{75201238-B09E-42D9-A61B-EF3A8C90BD3A}" type="sibTrans" cxnId="{0DD6E292-73AD-4A4A-B07B-03C654F3EC40}">
      <dgm:prSet/>
      <dgm:spPr/>
      <dgm:t>
        <a:bodyPr/>
        <a:lstStyle/>
        <a:p>
          <a:endParaRPr lang="es-CO" sz="1000" b="1"/>
        </a:p>
      </dgm:t>
    </dgm:pt>
    <dgm:pt modelId="{71A90A7C-69E5-433A-8D51-D2C5972869FD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MATERNO - PERINATAL</a:t>
          </a:r>
        </a:p>
      </dgm:t>
    </dgm:pt>
    <dgm:pt modelId="{6CF54EE5-FDEA-4E84-B018-27EF63829EDE}" type="parTrans" cxnId="{EE1CE40B-80DC-46B8-8891-38A99D58F838}">
      <dgm:prSet/>
      <dgm:spPr/>
      <dgm:t>
        <a:bodyPr/>
        <a:lstStyle/>
        <a:p>
          <a:endParaRPr lang="es-CO" sz="1000" b="1"/>
        </a:p>
      </dgm:t>
    </dgm:pt>
    <dgm:pt modelId="{15F64CF0-36C1-4753-96F0-3BF8E88B647C}" type="sibTrans" cxnId="{EE1CE40B-80DC-46B8-8891-38A99D58F838}">
      <dgm:prSet/>
      <dgm:spPr/>
      <dgm:t>
        <a:bodyPr/>
        <a:lstStyle/>
        <a:p>
          <a:endParaRPr lang="es-CO" sz="1000" b="1"/>
        </a:p>
      </dgm:t>
    </dgm:pt>
    <dgm:pt modelId="{E3C39F3E-AA8A-47D9-83E3-6C002ED757AE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ALTERACIONES NUTRICIONALES </a:t>
          </a:r>
        </a:p>
      </dgm:t>
    </dgm:pt>
    <dgm:pt modelId="{59380709-BD53-42E1-B73F-55C4315F1AE7}" type="parTrans" cxnId="{6583778A-0C68-45A3-B81A-156BE1439057}">
      <dgm:prSet/>
      <dgm:spPr/>
      <dgm:t>
        <a:bodyPr/>
        <a:lstStyle/>
        <a:p>
          <a:endParaRPr lang="es-CO" sz="1000" b="1"/>
        </a:p>
      </dgm:t>
    </dgm:pt>
    <dgm:pt modelId="{0E2D4921-3806-44F8-B559-5553597CE64F}" type="sibTrans" cxnId="{6583778A-0C68-45A3-B81A-156BE1439057}">
      <dgm:prSet/>
      <dgm:spPr/>
      <dgm:t>
        <a:bodyPr/>
        <a:lstStyle/>
        <a:p>
          <a:endParaRPr lang="es-CO" sz="1000" b="1"/>
        </a:p>
      </dgm:t>
    </dgm:pt>
    <dgm:pt modelId="{30ED457E-6165-4673-8B4D-ED48AB3443F0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ENFERMEDADES INFECCIOSAS</a:t>
          </a:r>
        </a:p>
      </dgm:t>
    </dgm:pt>
    <dgm:pt modelId="{3D21FE56-0175-4D2A-BF4E-151158A16F00}" type="parTrans" cxnId="{5A0B47B8-B79F-42EE-9EEC-62F9E059BE33}">
      <dgm:prSet/>
      <dgm:spPr/>
      <dgm:t>
        <a:bodyPr/>
        <a:lstStyle/>
        <a:p>
          <a:endParaRPr lang="es-CO" sz="1000" b="1"/>
        </a:p>
      </dgm:t>
    </dgm:pt>
    <dgm:pt modelId="{6088D936-CD6D-48C8-A92B-E3027DDDFD56}" type="sibTrans" cxnId="{5A0B47B8-B79F-42EE-9EEC-62F9E059BE33}">
      <dgm:prSet/>
      <dgm:spPr/>
      <dgm:t>
        <a:bodyPr/>
        <a:lstStyle/>
        <a:p>
          <a:endParaRPr lang="es-CO" sz="1000" b="1"/>
        </a:p>
      </dgm:t>
    </dgm:pt>
    <dgm:pt modelId="{4E090D8F-AC0F-41F0-97DA-EC42E916B120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ALTERACIONES  Y TRASTORNOS VISUALES</a:t>
          </a:r>
        </a:p>
      </dgm:t>
    </dgm:pt>
    <dgm:pt modelId="{FB1FDCD7-D908-4F20-86D3-88AE5DDE42FA}" type="parTrans" cxnId="{1F649A70-FA5D-40FE-BA34-676F61409487}">
      <dgm:prSet/>
      <dgm:spPr/>
      <dgm:t>
        <a:bodyPr/>
        <a:lstStyle/>
        <a:p>
          <a:endParaRPr lang="es-CO" sz="1000"/>
        </a:p>
      </dgm:t>
    </dgm:pt>
    <dgm:pt modelId="{7278C272-14F7-445E-A7BF-1D362ABBA17F}" type="sibTrans" cxnId="{1F649A70-FA5D-40FE-BA34-676F61409487}">
      <dgm:prSet/>
      <dgm:spPr/>
      <dgm:t>
        <a:bodyPr/>
        <a:lstStyle/>
        <a:p>
          <a:endParaRPr lang="es-CO" sz="1000"/>
        </a:p>
      </dgm:t>
    </dgm:pt>
    <dgm:pt modelId="{793A8DD1-FE66-4778-B3D8-07E06E68C4BB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ALTERACIONES Y TRASTORNOS DE LA AUDICIÓN Y COMUNICACIÓN</a:t>
          </a:r>
        </a:p>
      </dgm:t>
    </dgm:pt>
    <dgm:pt modelId="{332F80B2-7494-4C74-92DD-0B47AF34B1F6}" type="parTrans" cxnId="{C7952C59-C9A9-427C-8625-46056187DF3E}">
      <dgm:prSet/>
      <dgm:spPr/>
      <dgm:t>
        <a:bodyPr/>
        <a:lstStyle/>
        <a:p>
          <a:endParaRPr lang="es-CO" sz="1000"/>
        </a:p>
      </dgm:t>
    </dgm:pt>
    <dgm:pt modelId="{97BBD6B4-7CB5-4617-9A13-B15CFD6779AA}" type="sibTrans" cxnId="{C7952C59-C9A9-427C-8625-46056187DF3E}">
      <dgm:prSet/>
      <dgm:spPr/>
      <dgm:t>
        <a:bodyPr/>
        <a:lstStyle/>
        <a:p>
          <a:endParaRPr lang="es-CO" sz="1000"/>
        </a:p>
      </dgm:t>
    </dgm:pt>
    <dgm:pt modelId="{F7D8600E-768F-4F3D-A218-6D9114C6D0B1}" type="pres">
      <dgm:prSet presAssocID="{8E7536B2-1738-4898-957A-359FB04D5F81}" presName="Name0" presStyleCnt="0">
        <dgm:presLayoutVars>
          <dgm:dir/>
          <dgm:resizeHandles val="exact"/>
        </dgm:presLayoutVars>
      </dgm:prSet>
      <dgm:spPr/>
    </dgm:pt>
    <dgm:pt modelId="{A6A0DCC3-76F7-4E51-B8C8-DB770A7B20F4}" type="pres">
      <dgm:prSet presAssocID="{8E7536B2-1738-4898-957A-359FB04D5F81}" presName="fgShape" presStyleLbl="fgShp" presStyleIdx="0" presStyleCnt="1"/>
      <dgm:spPr>
        <a:noFill/>
        <a:ln>
          <a:noFill/>
        </a:ln>
      </dgm:spPr>
    </dgm:pt>
    <dgm:pt modelId="{F41D1EC5-F16B-4F20-855D-AF95A6A39B99}" type="pres">
      <dgm:prSet presAssocID="{8E7536B2-1738-4898-957A-359FB04D5F81}" presName="linComp" presStyleCnt="0"/>
      <dgm:spPr/>
    </dgm:pt>
    <dgm:pt modelId="{9B737524-D537-461F-9F72-5FCD9724EE86}" type="pres">
      <dgm:prSet presAssocID="{71A90A7C-69E5-433A-8D51-D2C5972869FD}" presName="compNode" presStyleCnt="0"/>
      <dgm:spPr/>
    </dgm:pt>
    <dgm:pt modelId="{A8C7229A-EE5E-432F-8785-D849F687EF04}" type="pres">
      <dgm:prSet presAssocID="{71A90A7C-69E5-433A-8D51-D2C5972869FD}" presName="bkgdShape" presStyleLbl="node1" presStyleIdx="0" presStyleCnt="8"/>
      <dgm:spPr/>
      <dgm:t>
        <a:bodyPr/>
        <a:lstStyle/>
        <a:p>
          <a:endParaRPr lang="es-CO"/>
        </a:p>
      </dgm:t>
    </dgm:pt>
    <dgm:pt modelId="{EAA5E8A4-BEE8-4011-BE06-76783FB28172}" type="pres">
      <dgm:prSet presAssocID="{71A90A7C-69E5-433A-8D51-D2C5972869FD}" presName="nodeTx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DB56DD5-A75B-4E1F-B127-0895D51BD253}" type="pres">
      <dgm:prSet presAssocID="{71A90A7C-69E5-433A-8D51-D2C5972869FD}" presName="invisiNode" presStyleLbl="node1" presStyleIdx="0" presStyleCnt="8"/>
      <dgm:spPr/>
    </dgm:pt>
    <dgm:pt modelId="{E10C6744-6301-4D66-83C5-0B0EDBD8C975}" type="pres">
      <dgm:prSet presAssocID="{71A90A7C-69E5-433A-8D51-D2C5972869FD}" presName="imagNode" presStyleLbl="fgImgPlace1" presStyleIdx="0" presStyleCnt="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4D994F-6A9A-41C1-9DC8-48E5D6B8DB87}" type="pres">
      <dgm:prSet presAssocID="{15F64CF0-36C1-4753-96F0-3BF8E88B647C}" presName="sibTrans" presStyleLbl="sibTrans2D1" presStyleIdx="0" presStyleCnt="0"/>
      <dgm:spPr/>
      <dgm:t>
        <a:bodyPr/>
        <a:lstStyle/>
        <a:p>
          <a:endParaRPr lang="es-CO"/>
        </a:p>
      </dgm:t>
    </dgm:pt>
    <dgm:pt modelId="{818FA4E0-10EA-4071-9CA3-2F4600393B5D}" type="pres">
      <dgm:prSet presAssocID="{E3C39F3E-AA8A-47D9-83E3-6C002ED757AE}" presName="compNode" presStyleCnt="0"/>
      <dgm:spPr/>
    </dgm:pt>
    <dgm:pt modelId="{388FEC71-E108-46FF-BF85-E8A3FFB44D87}" type="pres">
      <dgm:prSet presAssocID="{E3C39F3E-AA8A-47D9-83E3-6C002ED757AE}" presName="bkgdShape" presStyleLbl="node1" presStyleIdx="1" presStyleCnt="8"/>
      <dgm:spPr/>
      <dgm:t>
        <a:bodyPr/>
        <a:lstStyle/>
        <a:p>
          <a:endParaRPr lang="es-CO"/>
        </a:p>
      </dgm:t>
    </dgm:pt>
    <dgm:pt modelId="{F0F9E3B9-A457-499D-8DBB-6EF4EF893CF6}" type="pres">
      <dgm:prSet presAssocID="{E3C39F3E-AA8A-47D9-83E3-6C002ED757AE}" presName="nodeT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8B2241-F4ED-42BB-871D-000126531641}" type="pres">
      <dgm:prSet presAssocID="{E3C39F3E-AA8A-47D9-83E3-6C002ED757AE}" presName="invisiNode" presStyleLbl="node1" presStyleIdx="1" presStyleCnt="8"/>
      <dgm:spPr/>
    </dgm:pt>
    <dgm:pt modelId="{E9D544C0-A4B3-4455-96BB-3E72A00FCB7C}" type="pres">
      <dgm:prSet presAssocID="{E3C39F3E-AA8A-47D9-83E3-6C002ED757AE}" presName="imagNode" presStyleLbl="fgImgPlace1" presStyleIdx="1" presStyleCnt="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E3678FC-3E46-4593-86D0-6801117C97EB}" type="pres">
      <dgm:prSet presAssocID="{0E2D4921-3806-44F8-B559-5553597CE64F}" presName="sibTrans" presStyleLbl="sibTrans2D1" presStyleIdx="0" presStyleCnt="0"/>
      <dgm:spPr/>
      <dgm:t>
        <a:bodyPr/>
        <a:lstStyle/>
        <a:p>
          <a:endParaRPr lang="es-CO"/>
        </a:p>
      </dgm:t>
    </dgm:pt>
    <dgm:pt modelId="{1BDFC9FC-0C79-4935-91A4-FE1390F9292B}" type="pres">
      <dgm:prSet presAssocID="{30ED457E-6165-4673-8B4D-ED48AB3443F0}" presName="compNode" presStyleCnt="0"/>
      <dgm:spPr/>
    </dgm:pt>
    <dgm:pt modelId="{C110C48C-0F94-4F02-AE9F-C9A92A1B44D7}" type="pres">
      <dgm:prSet presAssocID="{30ED457E-6165-4673-8B4D-ED48AB3443F0}" presName="bkgdShape" presStyleLbl="node1" presStyleIdx="2" presStyleCnt="8"/>
      <dgm:spPr/>
      <dgm:t>
        <a:bodyPr/>
        <a:lstStyle/>
        <a:p>
          <a:endParaRPr lang="es-CO"/>
        </a:p>
      </dgm:t>
    </dgm:pt>
    <dgm:pt modelId="{09904C55-F7D1-4109-BDF1-36E8E999ED7F}" type="pres">
      <dgm:prSet presAssocID="{30ED457E-6165-4673-8B4D-ED48AB3443F0}" presName="nodeT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52689B-467A-4C7F-8B47-04C897E66B4A}" type="pres">
      <dgm:prSet presAssocID="{30ED457E-6165-4673-8B4D-ED48AB3443F0}" presName="invisiNode" presStyleLbl="node1" presStyleIdx="2" presStyleCnt="8"/>
      <dgm:spPr/>
    </dgm:pt>
    <dgm:pt modelId="{1AC8B126-93E9-4864-99CA-CBA0FFD33834}" type="pres">
      <dgm:prSet presAssocID="{30ED457E-6165-4673-8B4D-ED48AB3443F0}" presName="imagNode" presStyleLbl="fgImgPlace1" presStyleIdx="2" presStyleCnt="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EB1A33A-9D62-484D-99D5-22D83634FD3C}" type="pres">
      <dgm:prSet presAssocID="{6088D936-CD6D-48C8-A92B-E3027DDDFD56}" presName="sibTrans" presStyleLbl="sibTrans2D1" presStyleIdx="0" presStyleCnt="0"/>
      <dgm:spPr/>
      <dgm:t>
        <a:bodyPr/>
        <a:lstStyle/>
        <a:p>
          <a:endParaRPr lang="es-CO"/>
        </a:p>
      </dgm:t>
    </dgm:pt>
    <dgm:pt modelId="{04D18ED7-474F-4CF0-8D20-9D9CA16F2ECF}" type="pres">
      <dgm:prSet presAssocID="{467AB281-5875-4342-BCC8-8A408B3E9028}" presName="compNode" presStyleCnt="0"/>
      <dgm:spPr/>
    </dgm:pt>
    <dgm:pt modelId="{FF836DE4-685C-4B66-B522-08BDA1FE1809}" type="pres">
      <dgm:prSet presAssocID="{467AB281-5875-4342-BCC8-8A408B3E9028}" presName="bkgdShape" presStyleLbl="node1" presStyleIdx="3" presStyleCnt="8"/>
      <dgm:spPr/>
      <dgm:t>
        <a:bodyPr/>
        <a:lstStyle/>
        <a:p>
          <a:endParaRPr lang="es-CO"/>
        </a:p>
      </dgm:t>
    </dgm:pt>
    <dgm:pt modelId="{BB72DA24-4ED4-4E30-9171-455EA3B417C5}" type="pres">
      <dgm:prSet presAssocID="{467AB281-5875-4342-BCC8-8A408B3E9028}" presName="nodeT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61B35AF-E435-4A88-AD05-537EFA947BB1}" type="pres">
      <dgm:prSet presAssocID="{467AB281-5875-4342-BCC8-8A408B3E9028}" presName="invisiNode" presStyleLbl="node1" presStyleIdx="3" presStyleCnt="8"/>
      <dgm:spPr/>
    </dgm:pt>
    <dgm:pt modelId="{E89C5B7D-957B-4433-9EE4-142205A72DBA}" type="pres">
      <dgm:prSet presAssocID="{467AB281-5875-4342-BCC8-8A408B3E9028}" presName="imagNode" presStyleLbl="fgImgPlace1" presStyleIdx="3" presStyleCnt="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CE20C367-472D-4ED1-9DC0-B45EC6A4A383}" type="pres">
      <dgm:prSet presAssocID="{75201238-B09E-42D9-A61B-EF3A8C90BD3A}" presName="sibTrans" presStyleLbl="sibTrans2D1" presStyleIdx="0" presStyleCnt="0"/>
      <dgm:spPr/>
      <dgm:t>
        <a:bodyPr/>
        <a:lstStyle/>
        <a:p>
          <a:endParaRPr lang="es-CO"/>
        </a:p>
      </dgm:t>
    </dgm:pt>
    <dgm:pt modelId="{21D439F3-83A0-427B-A4B6-34CF64DA303C}" type="pres">
      <dgm:prSet presAssocID="{05204B02-EA1E-48F1-86A6-B784345E5229}" presName="compNode" presStyleCnt="0"/>
      <dgm:spPr/>
    </dgm:pt>
    <dgm:pt modelId="{2E242124-9CF3-42F4-9D88-3FCBEB2C4A14}" type="pres">
      <dgm:prSet presAssocID="{05204B02-EA1E-48F1-86A6-B784345E5229}" presName="bkgdShape" presStyleLbl="node1" presStyleIdx="4" presStyleCnt="8" custScaleX="108433"/>
      <dgm:spPr/>
      <dgm:t>
        <a:bodyPr/>
        <a:lstStyle/>
        <a:p>
          <a:endParaRPr lang="es-CO"/>
        </a:p>
      </dgm:t>
    </dgm:pt>
    <dgm:pt modelId="{D77E0888-7115-401E-9362-6CAEF924D4E4}" type="pres">
      <dgm:prSet presAssocID="{05204B02-EA1E-48F1-86A6-B784345E5229}" presName="nodeT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8804EF2-72E2-4359-8EED-51EBC5156E31}" type="pres">
      <dgm:prSet presAssocID="{05204B02-EA1E-48F1-86A6-B784345E5229}" presName="invisiNode" presStyleLbl="node1" presStyleIdx="4" presStyleCnt="8"/>
      <dgm:spPr/>
    </dgm:pt>
    <dgm:pt modelId="{6437F66D-E0ED-4E32-91EE-296D7DC15A0A}" type="pres">
      <dgm:prSet presAssocID="{05204B02-EA1E-48F1-86A6-B784345E5229}" presName="imagNode" presStyleLbl="fgImgPlace1" presStyleIdx="4" presStyleCnt="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3BEB8352-75EC-45CE-BBE3-BB2688AAF81D}" type="pres">
      <dgm:prSet presAssocID="{15BA261E-B016-4737-8D64-D7B8D6F08E0A}" presName="sibTrans" presStyleLbl="sibTrans2D1" presStyleIdx="0" presStyleCnt="0"/>
      <dgm:spPr/>
      <dgm:t>
        <a:bodyPr/>
        <a:lstStyle/>
        <a:p>
          <a:endParaRPr lang="es-CO"/>
        </a:p>
      </dgm:t>
    </dgm:pt>
    <dgm:pt modelId="{0413E5C7-8123-4A0E-8D7F-6C54B7ABCD2A}" type="pres">
      <dgm:prSet presAssocID="{2BB3B6B3-DCB4-43D4-A29E-B1AE68A5C1A1}" presName="compNode" presStyleCnt="0"/>
      <dgm:spPr/>
    </dgm:pt>
    <dgm:pt modelId="{7C4722D3-6287-4AA6-87A4-396DDDE33FC9}" type="pres">
      <dgm:prSet presAssocID="{2BB3B6B3-DCB4-43D4-A29E-B1AE68A5C1A1}" presName="bkgdShape" presStyleLbl="node1" presStyleIdx="5" presStyleCnt="8"/>
      <dgm:spPr/>
      <dgm:t>
        <a:bodyPr/>
        <a:lstStyle/>
        <a:p>
          <a:endParaRPr lang="es-CO"/>
        </a:p>
      </dgm:t>
    </dgm:pt>
    <dgm:pt modelId="{0D2F408E-C7EE-4DBA-84D7-E3D33BF5DE6D}" type="pres">
      <dgm:prSet presAssocID="{2BB3B6B3-DCB4-43D4-A29E-B1AE68A5C1A1}" presName="nodeT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38F527B-9670-4C9B-9DD9-0D2843FAE375}" type="pres">
      <dgm:prSet presAssocID="{2BB3B6B3-DCB4-43D4-A29E-B1AE68A5C1A1}" presName="invisiNode" presStyleLbl="node1" presStyleIdx="5" presStyleCnt="8"/>
      <dgm:spPr/>
    </dgm:pt>
    <dgm:pt modelId="{1FA93E8B-E275-4381-B9F0-FBE67F049EA9}" type="pres">
      <dgm:prSet presAssocID="{2BB3B6B3-DCB4-43D4-A29E-B1AE68A5C1A1}" presName="imagNode" presStyleLbl="fgImgPlace1" presStyleIdx="5" presStyleCnt="8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C60A3B94-7B68-4F3F-BF67-9FE0DA970014}" type="pres">
      <dgm:prSet presAssocID="{6AF8D8DE-3E85-4CC5-A039-1F5DE1D29824}" presName="sibTrans" presStyleLbl="sibTrans2D1" presStyleIdx="0" presStyleCnt="0"/>
      <dgm:spPr/>
      <dgm:t>
        <a:bodyPr/>
        <a:lstStyle/>
        <a:p>
          <a:endParaRPr lang="es-CO"/>
        </a:p>
      </dgm:t>
    </dgm:pt>
    <dgm:pt modelId="{253C851F-1899-453C-8197-685AE849CC24}" type="pres">
      <dgm:prSet presAssocID="{4E090D8F-AC0F-41F0-97DA-EC42E916B120}" presName="compNode" presStyleCnt="0"/>
      <dgm:spPr/>
    </dgm:pt>
    <dgm:pt modelId="{C9C9EAC0-5AF9-4F2D-9AD3-E5841E0C8D78}" type="pres">
      <dgm:prSet presAssocID="{4E090D8F-AC0F-41F0-97DA-EC42E916B120}" presName="bkgdShape" presStyleLbl="node1" presStyleIdx="6" presStyleCnt="8"/>
      <dgm:spPr/>
      <dgm:t>
        <a:bodyPr/>
        <a:lstStyle/>
        <a:p>
          <a:endParaRPr lang="es-CO"/>
        </a:p>
      </dgm:t>
    </dgm:pt>
    <dgm:pt modelId="{D3C14D9B-6E98-429A-BD63-60BD9BAE61AC}" type="pres">
      <dgm:prSet presAssocID="{4E090D8F-AC0F-41F0-97DA-EC42E916B120}" presName="nodeT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61A9DC8-029B-4ECD-BC8A-B5225C99EB97}" type="pres">
      <dgm:prSet presAssocID="{4E090D8F-AC0F-41F0-97DA-EC42E916B120}" presName="invisiNode" presStyleLbl="node1" presStyleIdx="6" presStyleCnt="8"/>
      <dgm:spPr/>
    </dgm:pt>
    <dgm:pt modelId="{464F3AAB-9247-4280-8A89-CEEB1CDF7063}" type="pres">
      <dgm:prSet presAssocID="{4E090D8F-AC0F-41F0-97DA-EC42E916B120}" presName="imagNode" presStyleLbl="fgImgPlace1" presStyleIdx="6" presStyleCnt="8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2844ABCB-85AD-4C0A-B948-EA3848815296}" type="pres">
      <dgm:prSet presAssocID="{7278C272-14F7-445E-A7BF-1D362ABBA17F}" presName="sibTrans" presStyleLbl="sibTrans2D1" presStyleIdx="0" presStyleCnt="0"/>
      <dgm:spPr/>
      <dgm:t>
        <a:bodyPr/>
        <a:lstStyle/>
        <a:p>
          <a:endParaRPr lang="es-CO"/>
        </a:p>
      </dgm:t>
    </dgm:pt>
    <dgm:pt modelId="{D9FF7440-3F0D-432F-83D9-6B53210EA76D}" type="pres">
      <dgm:prSet presAssocID="{793A8DD1-FE66-4778-B3D8-07E06E68C4BB}" presName="compNode" presStyleCnt="0"/>
      <dgm:spPr/>
    </dgm:pt>
    <dgm:pt modelId="{D5C292DC-67F2-49FC-AAE1-65BB490466D9}" type="pres">
      <dgm:prSet presAssocID="{793A8DD1-FE66-4778-B3D8-07E06E68C4BB}" presName="bkgdShape" presStyleLbl="node1" presStyleIdx="7" presStyleCnt="8" custLinFactNeighborY="1840"/>
      <dgm:spPr/>
      <dgm:t>
        <a:bodyPr/>
        <a:lstStyle/>
        <a:p>
          <a:endParaRPr lang="es-CO"/>
        </a:p>
      </dgm:t>
    </dgm:pt>
    <dgm:pt modelId="{EF9E13F2-B02F-4B1C-A2F1-6873D8F442AE}" type="pres">
      <dgm:prSet presAssocID="{793A8DD1-FE66-4778-B3D8-07E06E68C4BB}" presName="nodeT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2E3ACDD-2EB5-4098-B534-811C3604F6E4}" type="pres">
      <dgm:prSet presAssocID="{793A8DD1-FE66-4778-B3D8-07E06E68C4BB}" presName="invisiNode" presStyleLbl="node1" presStyleIdx="7" presStyleCnt="8"/>
      <dgm:spPr/>
    </dgm:pt>
    <dgm:pt modelId="{167C7774-7D26-4920-BC36-683726D3384C}" type="pres">
      <dgm:prSet presAssocID="{793A8DD1-FE66-4778-B3D8-07E06E68C4BB}" presName="imagNode" presStyleLbl="fgImgPlace1" presStyleIdx="7" presStyleCnt="8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</dgm:ptLst>
  <dgm:cxnLst>
    <dgm:cxn modelId="{330BE7DC-56CD-4534-A28B-76583882F4D4}" type="presOf" srcId="{2BB3B6B3-DCB4-43D4-A29E-B1AE68A5C1A1}" destId="{7C4722D3-6287-4AA6-87A4-396DDDE33FC9}" srcOrd="0" destOrd="0" presId="urn:microsoft.com/office/officeart/2005/8/layout/hList7#1"/>
    <dgm:cxn modelId="{54D471E5-20BE-435D-B382-BC59FA61D682}" type="presOf" srcId="{75201238-B09E-42D9-A61B-EF3A8C90BD3A}" destId="{CE20C367-472D-4ED1-9DC0-B45EC6A4A383}" srcOrd="0" destOrd="0" presId="urn:microsoft.com/office/officeart/2005/8/layout/hList7#1"/>
    <dgm:cxn modelId="{D64836CA-DB4C-4732-9413-4304BBFF60F4}" type="presOf" srcId="{2BB3B6B3-DCB4-43D4-A29E-B1AE68A5C1A1}" destId="{0D2F408E-C7EE-4DBA-84D7-E3D33BF5DE6D}" srcOrd="1" destOrd="0" presId="urn:microsoft.com/office/officeart/2005/8/layout/hList7#1"/>
    <dgm:cxn modelId="{EE1CE40B-80DC-46B8-8891-38A99D58F838}" srcId="{8E7536B2-1738-4898-957A-359FB04D5F81}" destId="{71A90A7C-69E5-433A-8D51-D2C5972869FD}" srcOrd="0" destOrd="0" parTransId="{6CF54EE5-FDEA-4E84-B018-27EF63829EDE}" sibTransId="{15F64CF0-36C1-4753-96F0-3BF8E88B647C}"/>
    <dgm:cxn modelId="{B9F64B02-5304-41FB-A1EE-0B90B2B64776}" type="presOf" srcId="{30ED457E-6165-4673-8B4D-ED48AB3443F0}" destId="{09904C55-F7D1-4109-BDF1-36E8E999ED7F}" srcOrd="1" destOrd="0" presId="urn:microsoft.com/office/officeart/2005/8/layout/hList7#1"/>
    <dgm:cxn modelId="{241AEFC5-E30A-445E-A8C0-F7B758A2217A}" srcId="{8E7536B2-1738-4898-957A-359FB04D5F81}" destId="{2BB3B6B3-DCB4-43D4-A29E-B1AE68A5C1A1}" srcOrd="5" destOrd="0" parTransId="{EF1E924D-A469-4699-B470-9D02EBAAEFBD}" sibTransId="{6AF8D8DE-3E85-4CC5-A039-1F5DE1D29824}"/>
    <dgm:cxn modelId="{CCD17E81-9D1B-4AD9-8418-E401A4820BCD}" type="presOf" srcId="{6088D936-CD6D-48C8-A92B-E3027DDDFD56}" destId="{7EB1A33A-9D62-484D-99D5-22D83634FD3C}" srcOrd="0" destOrd="0" presId="urn:microsoft.com/office/officeart/2005/8/layout/hList7#1"/>
    <dgm:cxn modelId="{1D8D8C53-3474-4BA4-98E6-8251AC5CE036}" type="presOf" srcId="{71A90A7C-69E5-433A-8D51-D2C5972869FD}" destId="{EAA5E8A4-BEE8-4011-BE06-76783FB28172}" srcOrd="1" destOrd="0" presId="urn:microsoft.com/office/officeart/2005/8/layout/hList7#1"/>
    <dgm:cxn modelId="{6583778A-0C68-45A3-B81A-156BE1439057}" srcId="{8E7536B2-1738-4898-957A-359FB04D5F81}" destId="{E3C39F3E-AA8A-47D9-83E3-6C002ED757AE}" srcOrd="1" destOrd="0" parTransId="{59380709-BD53-42E1-B73F-55C4315F1AE7}" sibTransId="{0E2D4921-3806-44F8-B559-5553597CE64F}"/>
    <dgm:cxn modelId="{6CE298F6-8893-4DF6-9C63-A17F9AE4CC55}" type="presOf" srcId="{7278C272-14F7-445E-A7BF-1D362ABBA17F}" destId="{2844ABCB-85AD-4C0A-B948-EA3848815296}" srcOrd="0" destOrd="0" presId="urn:microsoft.com/office/officeart/2005/8/layout/hList7#1"/>
    <dgm:cxn modelId="{C7952C59-C9A9-427C-8625-46056187DF3E}" srcId="{8E7536B2-1738-4898-957A-359FB04D5F81}" destId="{793A8DD1-FE66-4778-B3D8-07E06E68C4BB}" srcOrd="7" destOrd="0" parTransId="{332F80B2-7494-4C74-92DD-0B47AF34B1F6}" sibTransId="{97BBD6B4-7CB5-4617-9A13-B15CFD6779AA}"/>
    <dgm:cxn modelId="{1F5566F3-09E9-470F-B3AA-262E8FE75982}" type="presOf" srcId="{0E2D4921-3806-44F8-B559-5553597CE64F}" destId="{8E3678FC-3E46-4593-86D0-6801117C97EB}" srcOrd="0" destOrd="0" presId="urn:microsoft.com/office/officeart/2005/8/layout/hList7#1"/>
    <dgm:cxn modelId="{1B1EFB7E-782F-4FE9-A5FC-66B4371E81AE}" srcId="{8E7536B2-1738-4898-957A-359FB04D5F81}" destId="{05204B02-EA1E-48F1-86A6-B784345E5229}" srcOrd="4" destOrd="0" parTransId="{EBE19FF3-4C64-4D8D-995A-7D48D5D45736}" sibTransId="{15BA261E-B016-4737-8D64-D7B8D6F08E0A}"/>
    <dgm:cxn modelId="{0DD6E292-73AD-4A4A-B07B-03C654F3EC40}" srcId="{8E7536B2-1738-4898-957A-359FB04D5F81}" destId="{467AB281-5875-4342-BCC8-8A408B3E9028}" srcOrd="3" destOrd="0" parTransId="{FF2296EA-6F74-4B4B-91FB-FD858350A898}" sibTransId="{75201238-B09E-42D9-A61B-EF3A8C90BD3A}"/>
    <dgm:cxn modelId="{784BB2BD-F027-4FDA-9510-98CFB805D117}" type="presOf" srcId="{467AB281-5875-4342-BCC8-8A408B3E9028}" destId="{BB72DA24-4ED4-4E30-9171-455EA3B417C5}" srcOrd="1" destOrd="0" presId="urn:microsoft.com/office/officeart/2005/8/layout/hList7#1"/>
    <dgm:cxn modelId="{F049C210-B890-41DE-9D38-B2D18EEA18EF}" type="presOf" srcId="{E3C39F3E-AA8A-47D9-83E3-6C002ED757AE}" destId="{F0F9E3B9-A457-499D-8DBB-6EF4EF893CF6}" srcOrd="1" destOrd="0" presId="urn:microsoft.com/office/officeart/2005/8/layout/hList7#1"/>
    <dgm:cxn modelId="{A231B6AD-A91E-4A9E-A1E7-88786CED5F5B}" type="presOf" srcId="{793A8DD1-FE66-4778-B3D8-07E06E68C4BB}" destId="{EF9E13F2-B02F-4B1C-A2F1-6873D8F442AE}" srcOrd="1" destOrd="0" presId="urn:microsoft.com/office/officeart/2005/8/layout/hList7#1"/>
    <dgm:cxn modelId="{F7F7E641-2E65-4F4A-9412-67E03131F8E4}" type="presOf" srcId="{05204B02-EA1E-48F1-86A6-B784345E5229}" destId="{D77E0888-7115-401E-9362-6CAEF924D4E4}" srcOrd="1" destOrd="0" presId="urn:microsoft.com/office/officeart/2005/8/layout/hList7#1"/>
    <dgm:cxn modelId="{E3F5E947-2E41-415C-9AD9-1F336CACFF95}" type="presOf" srcId="{30ED457E-6165-4673-8B4D-ED48AB3443F0}" destId="{C110C48C-0F94-4F02-AE9F-C9A92A1B44D7}" srcOrd="0" destOrd="0" presId="urn:microsoft.com/office/officeart/2005/8/layout/hList7#1"/>
    <dgm:cxn modelId="{43A5EC16-A9FC-4727-BBE4-4812D29CF13A}" type="presOf" srcId="{E3C39F3E-AA8A-47D9-83E3-6C002ED757AE}" destId="{388FEC71-E108-46FF-BF85-E8A3FFB44D87}" srcOrd="0" destOrd="0" presId="urn:microsoft.com/office/officeart/2005/8/layout/hList7#1"/>
    <dgm:cxn modelId="{72B19443-C615-41F8-9B57-2C55EAB50BEE}" type="presOf" srcId="{467AB281-5875-4342-BCC8-8A408B3E9028}" destId="{FF836DE4-685C-4B66-B522-08BDA1FE1809}" srcOrd="0" destOrd="0" presId="urn:microsoft.com/office/officeart/2005/8/layout/hList7#1"/>
    <dgm:cxn modelId="{7A07FBA9-D4F1-4B5D-843C-8528F0664BC9}" type="presOf" srcId="{4E090D8F-AC0F-41F0-97DA-EC42E916B120}" destId="{D3C14D9B-6E98-429A-BD63-60BD9BAE61AC}" srcOrd="1" destOrd="0" presId="urn:microsoft.com/office/officeart/2005/8/layout/hList7#1"/>
    <dgm:cxn modelId="{480B9230-99A3-4B7C-B4DA-4C8D9E44612A}" type="presOf" srcId="{05204B02-EA1E-48F1-86A6-B784345E5229}" destId="{2E242124-9CF3-42F4-9D88-3FCBEB2C4A14}" srcOrd="0" destOrd="0" presId="urn:microsoft.com/office/officeart/2005/8/layout/hList7#1"/>
    <dgm:cxn modelId="{378FE5BA-4118-4BA9-AA31-DE20D67756D9}" type="presOf" srcId="{71A90A7C-69E5-433A-8D51-D2C5972869FD}" destId="{A8C7229A-EE5E-432F-8785-D849F687EF04}" srcOrd="0" destOrd="0" presId="urn:microsoft.com/office/officeart/2005/8/layout/hList7#1"/>
    <dgm:cxn modelId="{61BA5EA7-8A7E-4B33-877C-AF471A6C172C}" type="presOf" srcId="{15BA261E-B016-4737-8D64-D7B8D6F08E0A}" destId="{3BEB8352-75EC-45CE-BBE3-BB2688AAF81D}" srcOrd="0" destOrd="0" presId="urn:microsoft.com/office/officeart/2005/8/layout/hList7#1"/>
    <dgm:cxn modelId="{2363A38F-1A08-4EE4-A3F9-04125959E0A0}" type="presOf" srcId="{793A8DD1-FE66-4778-B3D8-07E06E68C4BB}" destId="{D5C292DC-67F2-49FC-AAE1-65BB490466D9}" srcOrd="0" destOrd="0" presId="urn:microsoft.com/office/officeart/2005/8/layout/hList7#1"/>
    <dgm:cxn modelId="{0E610E2F-74BD-4CED-9D97-61477106FD87}" type="presOf" srcId="{4E090D8F-AC0F-41F0-97DA-EC42E916B120}" destId="{C9C9EAC0-5AF9-4F2D-9AD3-E5841E0C8D78}" srcOrd="0" destOrd="0" presId="urn:microsoft.com/office/officeart/2005/8/layout/hList7#1"/>
    <dgm:cxn modelId="{1F649A70-FA5D-40FE-BA34-676F61409487}" srcId="{8E7536B2-1738-4898-957A-359FB04D5F81}" destId="{4E090D8F-AC0F-41F0-97DA-EC42E916B120}" srcOrd="6" destOrd="0" parTransId="{FB1FDCD7-D908-4F20-86D3-88AE5DDE42FA}" sibTransId="{7278C272-14F7-445E-A7BF-1D362ABBA17F}"/>
    <dgm:cxn modelId="{18700CC5-1F1C-4DED-A4B8-3CCE7AB8310C}" type="presOf" srcId="{6AF8D8DE-3E85-4CC5-A039-1F5DE1D29824}" destId="{C60A3B94-7B68-4F3F-BF67-9FE0DA970014}" srcOrd="0" destOrd="0" presId="urn:microsoft.com/office/officeart/2005/8/layout/hList7#1"/>
    <dgm:cxn modelId="{5A0B47B8-B79F-42EE-9EEC-62F9E059BE33}" srcId="{8E7536B2-1738-4898-957A-359FB04D5F81}" destId="{30ED457E-6165-4673-8B4D-ED48AB3443F0}" srcOrd="2" destOrd="0" parTransId="{3D21FE56-0175-4D2A-BF4E-151158A16F00}" sibTransId="{6088D936-CD6D-48C8-A92B-E3027DDDFD56}"/>
    <dgm:cxn modelId="{AEE0E976-D001-42A5-ADB4-A9314D8715C4}" type="presOf" srcId="{15F64CF0-36C1-4753-96F0-3BF8E88B647C}" destId="{B94D994F-6A9A-41C1-9DC8-48E5D6B8DB87}" srcOrd="0" destOrd="0" presId="urn:microsoft.com/office/officeart/2005/8/layout/hList7#1"/>
    <dgm:cxn modelId="{E0AFD8DB-62C3-4579-8C71-3F5E9C4D8F46}" type="presOf" srcId="{8E7536B2-1738-4898-957A-359FB04D5F81}" destId="{F7D8600E-768F-4F3D-A218-6D9114C6D0B1}" srcOrd="0" destOrd="0" presId="urn:microsoft.com/office/officeart/2005/8/layout/hList7#1"/>
    <dgm:cxn modelId="{95E4318A-A285-4FB1-8BE8-112D74AA9B85}" type="presParOf" srcId="{F7D8600E-768F-4F3D-A218-6D9114C6D0B1}" destId="{A6A0DCC3-76F7-4E51-B8C8-DB770A7B20F4}" srcOrd="0" destOrd="0" presId="urn:microsoft.com/office/officeart/2005/8/layout/hList7#1"/>
    <dgm:cxn modelId="{157DEDD5-51D6-48C8-9095-7F299A90E5CA}" type="presParOf" srcId="{F7D8600E-768F-4F3D-A218-6D9114C6D0B1}" destId="{F41D1EC5-F16B-4F20-855D-AF95A6A39B99}" srcOrd="1" destOrd="0" presId="urn:microsoft.com/office/officeart/2005/8/layout/hList7#1"/>
    <dgm:cxn modelId="{7E0A2BFC-D8C6-4503-9165-F71B054C09C9}" type="presParOf" srcId="{F41D1EC5-F16B-4F20-855D-AF95A6A39B99}" destId="{9B737524-D537-461F-9F72-5FCD9724EE86}" srcOrd="0" destOrd="0" presId="urn:microsoft.com/office/officeart/2005/8/layout/hList7#1"/>
    <dgm:cxn modelId="{43C18D17-2117-4086-B9A8-52374752E354}" type="presParOf" srcId="{9B737524-D537-461F-9F72-5FCD9724EE86}" destId="{A8C7229A-EE5E-432F-8785-D849F687EF04}" srcOrd="0" destOrd="0" presId="urn:microsoft.com/office/officeart/2005/8/layout/hList7#1"/>
    <dgm:cxn modelId="{73D4D8EA-684A-4930-95B3-08E938D2EB7F}" type="presParOf" srcId="{9B737524-D537-461F-9F72-5FCD9724EE86}" destId="{EAA5E8A4-BEE8-4011-BE06-76783FB28172}" srcOrd="1" destOrd="0" presId="urn:microsoft.com/office/officeart/2005/8/layout/hList7#1"/>
    <dgm:cxn modelId="{2D1467D1-B732-49AF-BDD5-77F66A5C10EA}" type="presParOf" srcId="{9B737524-D537-461F-9F72-5FCD9724EE86}" destId="{6DB56DD5-A75B-4E1F-B127-0895D51BD253}" srcOrd="2" destOrd="0" presId="urn:microsoft.com/office/officeart/2005/8/layout/hList7#1"/>
    <dgm:cxn modelId="{882B6128-DC90-4196-88FF-85263B8CA228}" type="presParOf" srcId="{9B737524-D537-461F-9F72-5FCD9724EE86}" destId="{E10C6744-6301-4D66-83C5-0B0EDBD8C975}" srcOrd="3" destOrd="0" presId="urn:microsoft.com/office/officeart/2005/8/layout/hList7#1"/>
    <dgm:cxn modelId="{128B2522-A537-478F-9C5F-713787C08917}" type="presParOf" srcId="{F41D1EC5-F16B-4F20-855D-AF95A6A39B99}" destId="{B94D994F-6A9A-41C1-9DC8-48E5D6B8DB87}" srcOrd="1" destOrd="0" presId="urn:microsoft.com/office/officeart/2005/8/layout/hList7#1"/>
    <dgm:cxn modelId="{B964238F-D18D-44F3-A339-753D1ABC1D04}" type="presParOf" srcId="{F41D1EC5-F16B-4F20-855D-AF95A6A39B99}" destId="{818FA4E0-10EA-4071-9CA3-2F4600393B5D}" srcOrd="2" destOrd="0" presId="urn:microsoft.com/office/officeart/2005/8/layout/hList7#1"/>
    <dgm:cxn modelId="{59AC479C-DA07-4846-AE26-9346DD616D0B}" type="presParOf" srcId="{818FA4E0-10EA-4071-9CA3-2F4600393B5D}" destId="{388FEC71-E108-46FF-BF85-E8A3FFB44D87}" srcOrd="0" destOrd="0" presId="urn:microsoft.com/office/officeart/2005/8/layout/hList7#1"/>
    <dgm:cxn modelId="{0026B22A-80ED-48AF-930C-7871512BC4F0}" type="presParOf" srcId="{818FA4E0-10EA-4071-9CA3-2F4600393B5D}" destId="{F0F9E3B9-A457-499D-8DBB-6EF4EF893CF6}" srcOrd="1" destOrd="0" presId="urn:microsoft.com/office/officeart/2005/8/layout/hList7#1"/>
    <dgm:cxn modelId="{4391B003-6840-4C7E-873B-1EA627F0B1B9}" type="presParOf" srcId="{818FA4E0-10EA-4071-9CA3-2F4600393B5D}" destId="{FF8B2241-F4ED-42BB-871D-000126531641}" srcOrd="2" destOrd="0" presId="urn:microsoft.com/office/officeart/2005/8/layout/hList7#1"/>
    <dgm:cxn modelId="{A1BA0F41-133B-4026-84D6-709D110DB9FA}" type="presParOf" srcId="{818FA4E0-10EA-4071-9CA3-2F4600393B5D}" destId="{E9D544C0-A4B3-4455-96BB-3E72A00FCB7C}" srcOrd="3" destOrd="0" presId="urn:microsoft.com/office/officeart/2005/8/layout/hList7#1"/>
    <dgm:cxn modelId="{F523295A-6B4D-4815-91C1-8F36BA0307F5}" type="presParOf" srcId="{F41D1EC5-F16B-4F20-855D-AF95A6A39B99}" destId="{8E3678FC-3E46-4593-86D0-6801117C97EB}" srcOrd="3" destOrd="0" presId="urn:microsoft.com/office/officeart/2005/8/layout/hList7#1"/>
    <dgm:cxn modelId="{3553E75B-C1A3-4B0A-B7DC-DA0C70034719}" type="presParOf" srcId="{F41D1EC5-F16B-4F20-855D-AF95A6A39B99}" destId="{1BDFC9FC-0C79-4935-91A4-FE1390F9292B}" srcOrd="4" destOrd="0" presId="urn:microsoft.com/office/officeart/2005/8/layout/hList7#1"/>
    <dgm:cxn modelId="{2651ED52-B4C4-4AC2-945A-D7EA82C6C60B}" type="presParOf" srcId="{1BDFC9FC-0C79-4935-91A4-FE1390F9292B}" destId="{C110C48C-0F94-4F02-AE9F-C9A92A1B44D7}" srcOrd="0" destOrd="0" presId="urn:microsoft.com/office/officeart/2005/8/layout/hList7#1"/>
    <dgm:cxn modelId="{6518A404-437F-4580-B247-4DCE7D43BF22}" type="presParOf" srcId="{1BDFC9FC-0C79-4935-91A4-FE1390F9292B}" destId="{09904C55-F7D1-4109-BDF1-36E8E999ED7F}" srcOrd="1" destOrd="0" presId="urn:microsoft.com/office/officeart/2005/8/layout/hList7#1"/>
    <dgm:cxn modelId="{5FDCEFDA-53EE-4E2F-820E-226F542BE7EC}" type="presParOf" srcId="{1BDFC9FC-0C79-4935-91A4-FE1390F9292B}" destId="{DB52689B-467A-4C7F-8B47-04C897E66B4A}" srcOrd="2" destOrd="0" presId="urn:microsoft.com/office/officeart/2005/8/layout/hList7#1"/>
    <dgm:cxn modelId="{AB139B99-1DAA-44E2-BCA4-4260A4E98DA1}" type="presParOf" srcId="{1BDFC9FC-0C79-4935-91A4-FE1390F9292B}" destId="{1AC8B126-93E9-4864-99CA-CBA0FFD33834}" srcOrd="3" destOrd="0" presId="urn:microsoft.com/office/officeart/2005/8/layout/hList7#1"/>
    <dgm:cxn modelId="{A2406B5B-58A7-427F-84FB-1E97F40A17EF}" type="presParOf" srcId="{F41D1EC5-F16B-4F20-855D-AF95A6A39B99}" destId="{7EB1A33A-9D62-484D-99D5-22D83634FD3C}" srcOrd="5" destOrd="0" presId="urn:microsoft.com/office/officeart/2005/8/layout/hList7#1"/>
    <dgm:cxn modelId="{35E448A6-B22C-4703-8390-739574920A4B}" type="presParOf" srcId="{F41D1EC5-F16B-4F20-855D-AF95A6A39B99}" destId="{04D18ED7-474F-4CF0-8D20-9D9CA16F2ECF}" srcOrd="6" destOrd="0" presId="urn:microsoft.com/office/officeart/2005/8/layout/hList7#1"/>
    <dgm:cxn modelId="{EE6FC9CE-D96C-4EA8-BAA4-C3066F6913B8}" type="presParOf" srcId="{04D18ED7-474F-4CF0-8D20-9D9CA16F2ECF}" destId="{FF836DE4-685C-4B66-B522-08BDA1FE1809}" srcOrd="0" destOrd="0" presId="urn:microsoft.com/office/officeart/2005/8/layout/hList7#1"/>
    <dgm:cxn modelId="{33F076CA-B25A-4FE2-B42D-E80D42DB8E60}" type="presParOf" srcId="{04D18ED7-474F-4CF0-8D20-9D9CA16F2ECF}" destId="{BB72DA24-4ED4-4E30-9171-455EA3B417C5}" srcOrd="1" destOrd="0" presId="urn:microsoft.com/office/officeart/2005/8/layout/hList7#1"/>
    <dgm:cxn modelId="{55B163DF-CC7C-4F54-8E2A-84C5F5EC9CD0}" type="presParOf" srcId="{04D18ED7-474F-4CF0-8D20-9D9CA16F2ECF}" destId="{561B35AF-E435-4A88-AD05-537EFA947BB1}" srcOrd="2" destOrd="0" presId="urn:microsoft.com/office/officeart/2005/8/layout/hList7#1"/>
    <dgm:cxn modelId="{8D80815A-ED86-4F3E-9F62-84976B56139D}" type="presParOf" srcId="{04D18ED7-474F-4CF0-8D20-9D9CA16F2ECF}" destId="{E89C5B7D-957B-4433-9EE4-142205A72DBA}" srcOrd="3" destOrd="0" presId="urn:microsoft.com/office/officeart/2005/8/layout/hList7#1"/>
    <dgm:cxn modelId="{59EC019C-9328-4797-B0F0-F92FD5BF4C52}" type="presParOf" srcId="{F41D1EC5-F16B-4F20-855D-AF95A6A39B99}" destId="{CE20C367-472D-4ED1-9DC0-B45EC6A4A383}" srcOrd="7" destOrd="0" presId="urn:microsoft.com/office/officeart/2005/8/layout/hList7#1"/>
    <dgm:cxn modelId="{796DE389-27BA-442A-A3A6-2689361CF7A4}" type="presParOf" srcId="{F41D1EC5-F16B-4F20-855D-AF95A6A39B99}" destId="{21D439F3-83A0-427B-A4B6-34CF64DA303C}" srcOrd="8" destOrd="0" presId="urn:microsoft.com/office/officeart/2005/8/layout/hList7#1"/>
    <dgm:cxn modelId="{29115798-6820-4884-8EB6-A82D437C1F6B}" type="presParOf" srcId="{21D439F3-83A0-427B-A4B6-34CF64DA303C}" destId="{2E242124-9CF3-42F4-9D88-3FCBEB2C4A14}" srcOrd="0" destOrd="0" presId="urn:microsoft.com/office/officeart/2005/8/layout/hList7#1"/>
    <dgm:cxn modelId="{59FB0893-A8F2-4B85-B5C5-01F99F7BEE16}" type="presParOf" srcId="{21D439F3-83A0-427B-A4B6-34CF64DA303C}" destId="{D77E0888-7115-401E-9362-6CAEF924D4E4}" srcOrd="1" destOrd="0" presId="urn:microsoft.com/office/officeart/2005/8/layout/hList7#1"/>
    <dgm:cxn modelId="{F43B0C6C-0618-4141-82DB-395F398BFB35}" type="presParOf" srcId="{21D439F3-83A0-427B-A4B6-34CF64DA303C}" destId="{18804EF2-72E2-4359-8EED-51EBC5156E31}" srcOrd="2" destOrd="0" presId="urn:microsoft.com/office/officeart/2005/8/layout/hList7#1"/>
    <dgm:cxn modelId="{280F6030-4785-499C-B9AF-3C5ACFE86780}" type="presParOf" srcId="{21D439F3-83A0-427B-A4B6-34CF64DA303C}" destId="{6437F66D-E0ED-4E32-91EE-296D7DC15A0A}" srcOrd="3" destOrd="0" presId="urn:microsoft.com/office/officeart/2005/8/layout/hList7#1"/>
    <dgm:cxn modelId="{EE3449BF-2D3E-41A1-8631-185E22DCEE43}" type="presParOf" srcId="{F41D1EC5-F16B-4F20-855D-AF95A6A39B99}" destId="{3BEB8352-75EC-45CE-BBE3-BB2688AAF81D}" srcOrd="9" destOrd="0" presId="urn:microsoft.com/office/officeart/2005/8/layout/hList7#1"/>
    <dgm:cxn modelId="{4BAA758A-3301-412E-91A3-CE3F93EADD72}" type="presParOf" srcId="{F41D1EC5-F16B-4F20-855D-AF95A6A39B99}" destId="{0413E5C7-8123-4A0E-8D7F-6C54B7ABCD2A}" srcOrd="10" destOrd="0" presId="urn:microsoft.com/office/officeart/2005/8/layout/hList7#1"/>
    <dgm:cxn modelId="{81DFC960-07F7-439B-A1B5-2BEC88B39205}" type="presParOf" srcId="{0413E5C7-8123-4A0E-8D7F-6C54B7ABCD2A}" destId="{7C4722D3-6287-4AA6-87A4-396DDDE33FC9}" srcOrd="0" destOrd="0" presId="urn:microsoft.com/office/officeart/2005/8/layout/hList7#1"/>
    <dgm:cxn modelId="{DA51D690-2EDB-44AC-8B43-B6472A68A50A}" type="presParOf" srcId="{0413E5C7-8123-4A0E-8D7F-6C54B7ABCD2A}" destId="{0D2F408E-C7EE-4DBA-84D7-E3D33BF5DE6D}" srcOrd="1" destOrd="0" presId="urn:microsoft.com/office/officeart/2005/8/layout/hList7#1"/>
    <dgm:cxn modelId="{3984AAE9-1FFA-4546-8645-080155B32964}" type="presParOf" srcId="{0413E5C7-8123-4A0E-8D7F-6C54B7ABCD2A}" destId="{A38F527B-9670-4C9B-9DD9-0D2843FAE375}" srcOrd="2" destOrd="0" presId="urn:microsoft.com/office/officeart/2005/8/layout/hList7#1"/>
    <dgm:cxn modelId="{C0F747C9-4329-4BDA-A466-4FCE836B2899}" type="presParOf" srcId="{0413E5C7-8123-4A0E-8D7F-6C54B7ABCD2A}" destId="{1FA93E8B-E275-4381-B9F0-FBE67F049EA9}" srcOrd="3" destOrd="0" presId="urn:microsoft.com/office/officeart/2005/8/layout/hList7#1"/>
    <dgm:cxn modelId="{9DD85BEF-4949-45E8-9B79-AA4717D497CF}" type="presParOf" srcId="{F41D1EC5-F16B-4F20-855D-AF95A6A39B99}" destId="{C60A3B94-7B68-4F3F-BF67-9FE0DA970014}" srcOrd="11" destOrd="0" presId="urn:microsoft.com/office/officeart/2005/8/layout/hList7#1"/>
    <dgm:cxn modelId="{38296DD4-F536-4725-A237-4EB6D3E7A19D}" type="presParOf" srcId="{F41D1EC5-F16B-4F20-855D-AF95A6A39B99}" destId="{253C851F-1899-453C-8197-685AE849CC24}" srcOrd="12" destOrd="0" presId="urn:microsoft.com/office/officeart/2005/8/layout/hList7#1"/>
    <dgm:cxn modelId="{521C7E14-48FD-4472-9067-4274EF297768}" type="presParOf" srcId="{253C851F-1899-453C-8197-685AE849CC24}" destId="{C9C9EAC0-5AF9-4F2D-9AD3-E5841E0C8D78}" srcOrd="0" destOrd="0" presId="urn:microsoft.com/office/officeart/2005/8/layout/hList7#1"/>
    <dgm:cxn modelId="{3B8A9F87-C309-4A18-90AA-019C0EFE8E10}" type="presParOf" srcId="{253C851F-1899-453C-8197-685AE849CC24}" destId="{D3C14D9B-6E98-429A-BD63-60BD9BAE61AC}" srcOrd="1" destOrd="0" presId="urn:microsoft.com/office/officeart/2005/8/layout/hList7#1"/>
    <dgm:cxn modelId="{215742F4-BC16-4D99-8F7C-31532F371A7C}" type="presParOf" srcId="{253C851F-1899-453C-8197-685AE849CC24}" destId="{061A9DC8-029B-4ECD-BC8A-B5225C99EB97}" srcOrd="2" destOrd="0" presId="urn:microsoft.com/office/officeart/2005/8/layout/hList7#1"/>
    <dgm:cxn modelId="{10FB8B95-E0F6-48F0-9D1F-5EFAA9319D99}" type="presParOf" srcId="{253C851F-1899-453C-8197-685AE849CC24}" destId="{464F3AAB-9247-4280-8A89-CEEB1CDF7063}" srcOrd="3" destOrd="0" presId="urn:microsoft.com/office/officeart/2005/8/layout/hList7#1"/>
    <dgm:cxn modelId="{36448E54-00FB-40D0-830D-95C8A3058623}" type="presParOf" srcId="{F41D1EC5-F16B-4F20-855D-AF95A6A39B99}" destId="{2844ABCB-85AD-4C0A-B948-EA3848815296}" srcOrd="13" destOrd="0" presId="urn:microsoft.com/office/officeart/2005/8/layout/hList7#1"/>
    <dgm:cxn modelId="{57F6F889-C83D-48A1-84C5-68B886BED2DC}" type="presParOf" srcId="{F41D1EC5-F16B-4F20-855D-AF95A6A39B99}" destId="{D9FF7440-3F0D-432F-83D9-6B53210EA76D}" srcOrd="14" destOrd="0" presId="urn:microsoft.com/office/officeart/2005/8/layout/hList7#1"/>
    <dgm:cxn modelId="{DD4BCBA5-B1DF-4EE0-80D9-3A6AAEF32688}" type="presParOf" srcId="{D9FF7440-3F0D-432F-83D9-6B53210EA76D}" destId="{D5C292DC-67F2-49FC-AAE1-65BB490466D9}" srcOrd="0" destOrd="0" presId="urn:microsoft.com/office/officeart/2005/8/layout/hList7#1"/>
    <dgm:cxn modelId="{D4E6C482-C92D-4E73-93D5-4F4F1A72ECFC}" type="presParOf" srcId="{D9FF7440-3F0D-432F-83D9-6B53210EA76D}" destId="{EF9E13F2-B02F-4B1C-A2F1-6873D8F442AE}" srcOrd="1" destOrd="0" presId="urn:microsoft.com/office/officeart/2005/8/layout/hList7#1"/>
    <dgm:cxn modelId="{6229F506-1140-4583-A41D-CBFF709A61CB}" type="presParOf" srcId="{D9FF7440-3F0D-432F-83D9-6B53210EA76D}" destId="{32E3ACDD-2EB5-4098-B534-811C3604F6E4}" srcOrd="2" destOrd="0" presId="urn:microsoft.com/office/officeart/2005/8/layout/hList7#1"/>
    <dgm:cxn modelId="{2E878F2E-4530-466A-9E77-E0F153B3F251}" type="presParOf" srcId="{D9FF7440-3F0D-432F-83D9-6B53210EA76D}" destId="{167C7774-7D26-4920-BC36-683726D3384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7536B2-1738-4898-957A-359FB04D5F81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80B47E5B-3946-4B0C-973F-22DBEA6A3E3E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ALTERACIONES Y TRASTORNOS DE LA SALUD BUCAL</a:t>
          </a:r>
        </a:p>
      </dgm:t>
    </dgm:pt>
    <dgm:pt modelId="{66CD0952-E5EC-4833-AE2D-D53C884F86D0}" type="parTrans" cxnId="{07339457-8BC1-4F18-B312-D17541773D58}">
      <dgm:prSet/>
      <dgm:spPr/>
      <dgm:t>
        <a:bodyPr/>
        <a:lstStyle/>
        <a:p>
          <a:endParaRPr lang="es-CO" sz="1000" b="1"/>
        </a:p>
      </dgm:t>
    </dgm:pt>
    <dgm:pt modelId="{AF05D1DE-9056-4BF9-BA97-6761DF357161}" type="sibTrans" cxnId="{07339457-8BC1-4F18-B312-D17541773D58}">
      <dgm:prSet/>
      <dgm:spPr/>
      <dgm:t>
        <a:bodyPr/>
        <a:lstStyle/>
        <a:p>
          <a:endParaRPr lang="es-CO" sz="1000" b="1"/>
        </a:p>
      </dgm:t>
    </dgm:pt>
    <dgm:pt modelId="{8DC64B62-79FE-483C-B6E6-DC2F905C0C10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PROBLEMAS EN SALUD MENTAL</a:t>
          </a:r>
        </a:p>
      </dgm:t>
    </dgm:pt>
    <dgm:pt modelId="{EE6B5E94-A5B1-4D7E-AFEA-FDF9BC9D9224}" type="parTrans" cxnId="{1E581328-72BE-428F-BD7B-2A4FC2F60693}">
      <dgm:prSet/>
      <dgm:spPr/>
      <dgm:t>
        <a:bodyPr/>
        <a:lstStyle/>
        <a:p>
          <a:endParaRPr lang="es-CO" sz="1000"/>
        </a:p>
      </dgm:t>
    </dgm:pt>
    <dgm:pt modelId="{C7C920A2-006D-41D4-B17B-828E91FE56F2}" type="sibTrans" cxnId="{1E581328-72BE-428F-BD7B-2A4FC2F60693}">
      <dgm:prSet/>
      <dgm:spPr/>
      <dgm:t>
        <a:bodyPr/>
        <a:lstStyle/>
        <a:p>
          <a:endParaRPr lang="es-CO" sz="1000"/>
        </a:p>
      </dgm:t>
    </dgm:pt>
    <dgm:pt modelId="{98865829-7707-48E8-AC1A-1BB0D6A26ED2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VIOLENCIAS</a:t>
          </a:r>
        </a:p>
      </dgm:t>
    </dgm:pt>
    <dgm:pt modelId="{D94504A7-42C6-4C5B-A668-1C46A38E748F}" type="parTrans" cxnId="{D48E6AC2-76BC-403C-8DC9-807DCECD34D5}">
      <dgm:prSet/>
      <dgm:spPr/>
      <dgm:t>
        <a:bodyPr/>
        <a:lstStyle/>
        <a:p>
          <a:endParaRPr lang="es-CO" sz="1000"/>
        </a:p>
      </dgm:t>
    </dgm:pt>
    <dgm:pt modelId="{F86CF3BF-9D27-4F85-A900-53719F61218A}" type="sibTrans" cxnId="{D48E6AC2-76BC-403C-8DC9-807DCECD34D5}">
      <dgm:prSet/>
      <dgm:spPr/>
      <dgm:t>
        <a:bodyPr/>
        <a:lstStyle/>
        <a:p>
          <a:endParaRPr lang="es-CO" sz="1000"/>
        </a:p>
      </dgm:t>
    </dgm:pt>
    <dgm:pt modelId="{BACE1B5D-D6E0-40E1-9664-2877C641ED6F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ENFERMEDADES RESPIRATORIAS CRÓNICAS</a:t>
          </a:r>
        </a:p>
      </dgm:t>
    </dgm:pt>
    <dgm:pt modelId="{2DF55F61-A312-4A3D-933B-4CD184A83D92}" type="parTrans" cxnId="{72D29150-09DC-402F-8DB4-F023CF13A6CE}">
      <dgm:prSet/>
      <dgm:spPr/>
      <dgm:t>
        <a:bodyPr/>
        <a:lstStyle/>
        <a:p>
          <a:endParaRPr lang="es-CO" sz="1000"/>
        </a:p>
      </dgm:t>
    </dgm:pt>
    <dgm:pt modelId="{FFD2E79E-74AC-49C2-9F66-DCDDDDEA2A00}" type="sibTrans" cxnId="{72D29150-09DC-402F-8DB4-F023CF13A6CE}">
      <dgm:prSet/>
      <dgm:spPr/>
      <dgm:t>
        <a:bodyPr/>
        <a:lstStyle/>
        <a:p>
          <a:endParaRPr lang="es-CO" sz="1000"/>
        </a:p>
      </dgm:t>
    </dgm:pt>
    <dgm:pt modelId="{ADD63A0B-5F72-46FE-A490-A165E4B511DF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ENFERMEDADES ZOONOTICAS</a:t>
          </a:r>
        </a:p>
      </dgm:t>
    </dgm:pt>
    <dgm:pt modelId="{01FE81D8-63B4-421E-8E70-E60B32144CF5}" type="parTrans" cxnId="{597D23AD-9F1C-4600-A999-00B8AE4841E0}">
      <dgm:prSet/>
      <dgm:spPr/>
      <dgm:t>
        <a:bodyPr/>
        <a:lstStyle/>
        <a:p>
          <a:endParaRPr lang="es-CO" sz="1000"/>
        </a:p>
      </dgm:t>
    </dgm:pt>
    <dgm:pt modelId="{E220C2E4-8FAC-49BA-B6A1-5C904F75A0EF}" type="sibTrans" cxnId="{597D23AD-9F1C-4600-A999-00B8AE4841E0}">
      <dgm:prSet/>
      <dgm:spPr/>
      <dgm:t>
        <a:bodyPr/>
        <a:lstStyle/>
        <a:p>
          <a:endParaRPr lang="es-CO" sz="1000"/>
        </a:p>
      </dgm:t>
    </dgm:pt>
    <dgm:pt modelId="{5993823A-1943-4EED-9685-8B3A4AEF5604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ACCIDENTES Y ENFERMEDADES LABORALES</a:t>
          </a:r>
        </a:p>
      </dgm:t>
    </dgm:pt>
    <dgm:pt modelId="{208A9614-3286-456A-BE4C-25E0EA784E06}" type="parTrans" cxnId="{449E9534-A563-489A-A5D5-50ED94FC85E8}">
      <dgm:prSet/>
      <dgm:spPr/>
      <dgm:t>
        <a:bodyPr/>
        <a:lstStyle/>
        <a:p>
          <a:endParaRPr lang="es-CO" sz="1000"/>
        </a:p>
      </dgm:t>
    </dgm:pt>
    <dgm:pt modelId="{EBA57119-B21B-43F4-A4B3-D003AF6226D0}" type="sibTrans" cxnId="{449E9534-A563-489A-A5D5-50ED94FC85E8}">
      <dgm:prSet/>
      <dgm:spPr/>
      <dgm:t>
        <a:bodyPr/>
        <a:lstStyle/>
        <a:p>
          <a:endParaRPr lang="es-CO" sz="1000"/>
        </a:p>
      </dgm:t>
    </dgm:pt>
    <dgm:pt modelId="{520BDD2E-DCFF-42CB-80C7-FCD011F2B1EC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ENFERMEDADES HUERFANAS</a:t>
          </a:r>
        </a:p>
      </dgm:t>
    </dgm:pt>
    <dgm:pt modelId="{019F984B-2EBC-4C51-9834-D4FA44D27087}" type="parTrans" cxnId="{7E151AD6-A072-4F6D-94F0-B0F6B3E234FE}">
      <dgm:prSet/>
      <dgm:spPr/>
      <dgm:t>
        <a:bodyPr/>
        <a:lstStyle/>
        <a:p>
          <a:endParaRPr lang="es-CO" sz="1000"/>
        </a:p>
      </dgm:t>
    </dgm:pt>
    <dgm:pt modelId="{EBB847E5-1B3E-4C63-9D09-FA7CBC941998}" type="sibTrans" cxnId="{7E151AD6-A072-4F6D-94F0-B0F6B3E234FE}">
      <dgm:prSet/>
      <dgm:spPr/>
      <dgm:t>
        <a:bodyPr/>
        <a:lstStyle/>
        <a:p>
          <a:endParaRPr lang="es-CO" sz="1000"/>
        </a:p>
      </dgm:t>
    </dgm:pt>
    <dgm:pt modelId="{8C914F03-9D8F-40BC-836C-513AA395A2BD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CO" sz="1000" b="1" dirty="0">
              <a:solidFill>
                <a:schemeClr val="tx1"/>
              </a:solidFill>
            </a:rPr>
            <a:t>TRASTORNOS DEGENERATIVOS, NEUROPATÍAS Y ENF AUTOINMUNE</a:t>
          </a:r>
        </a:p>
      </dgm:t>
    </dgm:pt>
    <dgm:pt modelId="{BDC705E4-94C6-4801-ABF5-F81082D49DD4}" type="parTrans" cxnId="{1910F4C4-5C21-4F72-BC5C-B33E27BCAFCE}">
      <dgm:prSet/>
      <dgm:spPr/>
      <dgm:t>
        <a:bodyPr/>
        <a:lstStyle/>
        <a:p>
          <a:endParaRPr lang="es-CO" sz="1000"/>
        </a:p>
      </dgm:t>
    </dgm:pt>
    <dgm:pt modelId="{317A405D-AE75-4821-9F85-9713E0C57C26}" type="sibTrans" cxnId="{1910F4C4-5C21-4F72-BC5C-B33E27BCAFCE}">
      <dgm:prSet/>
      <dgm:spPr/>
      <dgm:t>
        <a:bodyPr/>
        <a:lstStyle/>
        <a:p>
          <a:endParaRPr lang="es-CO" sz="1000"/>
        </a:p>
      </dgm:t>
    </dgm:pt>
    <dgm:pt modelId="{F7D8600E-768F-4F3D-A218-6D9114C6D0B1}" type="pres">
      <dgm:prSet presAssocID="{8E7536B2-1738-4898-957A-359FB04D5F81}" presName="Name0" presStyleCnt="0">
        <dgm:presLayoutVars>
          <dgm:dir/>
          <dgm:resizeHandles val="exact"/>
        </dgm:presLayoutVars>
      </dgm:prSet>
      <dgm:spPr/>
    </dgm:pt>
    <dgm:pt modelId="{A6A0DCC3-76F7-4E51-B8C8-DB770A7B20F4}" type="pres">
      <dgm:prSet presAssocID="{8E7536B2-1738-4898-957A-359FB04D5F81}" presName="fgShape" presStyleLbl="fgShp" presStyleIdx="0" presStyleCnt="1"/>
      <dgm:spPr>
        <a:noFill/>
        <a:ln>
          <a:noFill/>
        </a:ln>
      </dgm:spPr>
    </dgm:pt>
    <dgm:pt modelId="{F41D1EC5-F16B-4F20-855D-AF95A6A39B99}" type="pres">
      <dgm:prSet presAssocID="{8E7536B2-1738-4898-957A-359FB04D5F81}" presName="linComp" presStyleCnt="0"/>
      <dgm:spPr/>
    </dgm:pt>
    <dgm:pt modelId="{9A4E0CC9-BD18-4BFC-9218-48E50160BD33}" type="pres">
      <dgm:prSet presAssocID="{80B47E5B-3946-4B0C-973F-22DBEA6A3E3E}" presName="compNode" presStyleCnt="0"/>
      <dgm:spPr/>
    </dgm:pt>
    <dgm:pt modelId="{62ECB777-DF7D-4AF1-B1D8-7817EB8E64A2}" type="pres">
      <dgm:prSet presAssocID="{80B47E5B-3946-4B0C-973F-22DBEA6A3E3E}" presName="bkgdShape" presStyleLbl="node1" presStyleIdx="0" presStyleCnt="8"/>
      <dgm:spPr/>
      <dgm:t>
        <a:bodyPr/>
        <a:lstStyle/>
        <a:p>
          <a:endParaRPr lang="es-CO"/>
        </a:p>
      </dgm:t>
    </dgm:pt>
    <dgm:pt modelId="{D6720044-5BBC-43C9-8F34-9985C141564B}" type="pres">
      <dgm:prSet presAssocID="{80B47E5B-3946-4B0C-973F-22DBEA6A3E3E}" presName="nodeTx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FB23905-5F6F-4B38-A828-10B7A62DA96F}" type="pres">
      <dgm:prSet presAssocID="{80B47E5B-3946-4B0C-973F-22DBEA6A3E3E}" presName="invisiNode" presStyleLbl="node1" presStyleIdx="0" presStyleCnt="8"/>
      <dgm:spPr/>
    </dgm:pt>
    <dgm:pt modelId="{57DF3C77-6B4C-40E0-857E-8C8BDF868725}" type="pres">
      <dgm:prSet presAssocID="{80B47E5B-3946-4B0C-973F-22DBEA6A3E3E}" presName="imagNode" presStyleLbl="fgImgPlace1" presStyleIdx="0" presStyleCnt="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92D023-286B-4713-91B6-1E68B4945A55}" type="pres">
      <dgm:prSet presAssocID="{AF05D1DE-9056-4BF9-BA97-6761DF357161}" presName="sibTrans" presStyleLbl="sibTrans2D1" presStyleIdx="0" presStyleCnt="0"/>
      <dgm:spPr/>
      <dgm:t>
        <a:bodyPr/>
        <a:lstStyle/>
        <a:p>
          <a:endParaRPr lang="es-CO"/>
        </a:p>
      </dgm:t>
    </dgm:pt>
    <dgm:pt modelId="{9D3CE289-C50D-4998-A232-59A490785BCA}" type="pres">
      <dgm:prSet presAssocID="{8DC64B62-79FE-483C-B6E6-DC2F905C0C10}" presName="compNode" presStyleCnt="0"/>
      <dgm:spPr/>
    </dgm:pt>
    <dgm:pt modelId="{29769390-180B-4717-A6CE-97BA1411405A}" type="pres">
      <dgm:prSet presAssocID="{8DC64B62-79FE-483C-B6E6-DC2F905C0C10}" presName="bkgdShape" presStyleLbl="node1" presStyleIdx="1" presStyleCnt="8"/>
      <dgm:spPr/>
      <dgm:t>
        <a:bodyPr/>
        <a:lstStyle/>
        <a:p>
          <a:endParaRPr lang="es-CO"/>
        </a:p>
      </dgm:t>
    </dgm:pt>
    <dgm:pt modelId="{1E79198C-C2EF-4BB7-A5F1-4EB9ED2619F5}" type="pres">
      <dgm:prSet presAssocID="{8DC64B62-79FE-483C-B6E6-DC2F905C0C10}" presName="nodeT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0A55F3D-62A8-4B80-B083-74343EB54C32}" type="pres">
      <dgm:prSet presAssocID="{8DC64B62-79FE-483C-B6E6-DC2F905C0C10}" presName="invisiNode" presStyleLbl="node1" presStyleIdx="1" presStyleCnt="8"/>
      <dgm:spPr/>
    </dgm:pt>
    <dgm:pt modelId="{236DD8E8-725E-478D-940C-F2393114D3EB}" type="pres">
      <dgm:prSet presAssocID="{8DC64B62-79FE-483C-B6E6-DC2F905C0C10}" presName="imagNode" presStyleLbl="fgImgPlace1" presStyleIdx="1" presStyleCnt="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C53FC8B-D602-4589-A6B8-A94EDB12CB01}" type="pres">
      <dgm:prSet presAssocID="{C7C920A2-006D-41D4-B17B-828E91FE56F2}" presName="sibTrans" presStyleLbl="sibTrans2D1" presStyleIdx="0" presStyleCnt="0"/>
      <dgm:spPr/>
      <dgm:t>
        <a:bodyPr/>
        <a:lstStyle/>
        <a:p>
          <a:endParaRPr lang="es-CO"/>
        </a:p>
      </dgm:t>
    </dgm:pt>
    <dgm:pt modelId="{D79D7121-BD76-41D8-A7C2-07F9E014779D}" type="pres">
      <dgm:prSet presAssocID="{98865829-7707-48E8-AC1A-1BB0D6A26ED2}" presName="compNode" presStyleCnt="0"/>
      <dgm:spPr/>
    </dgm:pt>
    <dgm:pt modelId="{685B5A38-7B3E-43F8-BD3C-E645FBCBB667}" type="pres">
      <dgm:prSet presAssocID="{98865829-7707-48E8-AC1A-1BB0D6A26ED2}" presName="bkgdShape" presStyleLbl="node1" presStyleIdx="2" presStyleCnt="8"/>
      <dgm:spPr/>
      <dgm:t>
        <a:bodyPr/>
        <a:lstStyle/>
        <a:p>
          <a:endParaRPr lang="es-CO"/>
        </a:p>
      </dgm:t>
    </dgm:pt>
    <dgm:pt modelId="{23B2D58F-C7D5-4D9E-8AEB-68305E225C4A}" type="pres">
      <dgm:prSet presAssocID="{98865829-7707-48E8-AC1A-1BB0D6A26ED2}" presName="nodeT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0E8E818-91F6-47EB-A1B0-A8BF0D8DFCB6}" type="pres">
      <dgm:prSet presAssocID="{98865829-7707-48E8-AC1A-1BB0D6A26ED2}" presName="invisiNode" presStyleLbl="node1" presStyleIdx="2" presStyleCnt="8"/>
      <dgm:spPr/>
    </dgm:pt>
    <dgm:pt modelId="{BCA30F42-2585-4F4C-80DB-5C8C5AB07A97}" type="pres">
      <dgm:prSet presAssocID="{98865829-7707-48E8-AC1A-1BB0D6A26ED2}" presName="imagNode" presStyleLbl="fgImgPlace1" presStyleIdx="2" presStyleCnt="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BBEB401-D96A-4F56-AF0B-AA43B4E4A14A}" type="pres">
      <dgm:prSet presAssocID="{F86CF3BF-9D27-4F85-A900-53719F61218A}" presName="sibTrans" presStyleLbl="sibTrans2D1" presStyleIdx="0" presStyleCnt="0"/>
      <dgm:spPr/>
      <dgm:t>
        <a:bodyPr/>
        <a:lstStyle/>
        <a:p>
          <a:endParaRPr lang="es-CO"/>
        </a:p>
      </dgm:t>
    </dgm:pt>
    <dgm:pt modelId="{A4E07170-A963-40EF-B6A0-6B1864E71D3D}" type="pres">
      <dgm:prSet presAssocID="{BACE1B5D-D6E0-40E1-9664-2877C641ED6F}" presName="compNode" presStyleCnt="0"/>
      <dgm:spPr/>
    </dgm:pt>
    <dgm:pt modelId="{14BE4A41-AD30-437F-9595-3E8E5E7AB610}" type="pres">
      <dgm:prSet presAssocID="{BACE1B5D-D6E0-40E1-9664-2877C641ED6F}" presName="bkgdShape" presStyleLbl="node1" presStyleIdx="3" presStyleCnt="8"/>
      <dgm:spPr/>
      <dgm:t>
        <a:bodyPr/>
        <a:lstStyle/>
        <a:p>
          <a:endParaRPr lang="es-CO"/>
        </a:p>
      </dgm:t>
    </dgm:pt>
    <dgm:pt modelId="{AC9A2B4B-9964-4EB1-A085-9C1AC1F46A1B}" type="pres">
      <dgm:prSet presAssocID="{BACE1B5D-D6E0-40E1-9664-2877C641ED6F}" presName="nodeT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E3AEAD7-FEDC-4B6E-AA4B-4CA8A7A20B6D}" type="pres">
      <dgm:prSet presAssocID="{BACE1B5D-D6E0-40E1-9664-2877C641ED6F}" presName="invisiNode" presStyleLbl="node1" presStyleIdx="3" presStyleCnt="8"/>
      <dgm:spPr/>
    </dgm:pt>
    <dgm:pt modelId="{3C2C18D0-70B9-43A5-B2D6-AA419FB5F4F3}" type="pres">
      <dgm:prSet presAssocID="{BACE1B5D-D6E0-40E1-9664-2877C641ED6F}" presName="imagNode" presStyleLbl="fgImgPlace1" presStyleIdx="3" presStyleCnt="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6C408EF2-CFC7-473B-BBD8-32185F97CCAC}" type="pres">
      <dgm:prSet presAssocID="{FFD2E79E-74AC-49C2-9F66-DCDDDDEA2A00}" presName="sibTrans" presStyleLbl="sibTrans2D1" presStyleIdx="0" presStyleCnt="0"/>
      <dgm:spPr/>
      <dgm:t>
        <a:bodyPr/>
        <a:lstStyle/>
        <a:p>
          <a:endParaRPr lang="es-CO"/>
        </a:p>
      </dgm:t>
    </dgm:pt>
    <dgm:pt modelId="{7375190B-6F84-494C-9FE6-5EE755FEF2EF}" type="pres">
      <dgm:prSet presAssocID="{ADD63A0B-5F72-46FE-A490-A165E4B511DF}" presName="compNode" presStyleCnt="0"/>
      <dgm:spPr/>
    </dgm:pt>
    <dgm:pt modelId="{FC63413E-2758-4DB0-A955-8683A1E95FC2}" type="pres">
      <dgm:prSet presAssocID="{ADD63A0B-5F72-46FE-A490-A165E4B511DF}" presName="bkgdShape" presStyleLbl="node1" presStyleIdx="4" presStyleCnt="8"/>
      <dgm:spPr/>
      <dgm:t>
        <a:bodyPr/>
        <a:lstStyle/>
        <a:p>
          <a:endParaRPr lang="es-CO"/>
        </a:p>
      </dgm:t>
    </dgm:pt>
    <dgm:pt modelId="{08BDF0FF-BC83-4CF1-A080-059232C6C0D3}" type="pres">
      <dgm:prSet presAssocID="{ADD63A0B-5F72-46FE-A490-A165E4B511DF}" presName="nodeT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B0D68E4-74CA-459F-9508-C07BDEAB8889}" type="pres">
      <dgm:prSet presAssocID="{ADD63A0B-5F72-46FE-A490-A165E4B511DF}" presName="invisiNode" presStyleLbl="node1" presStyleIdx="4" presStyleCnt="8"/>
      <dgm:spPr/>
    </dgm:pt>
    <dgm:pt modelId="{328E69E4-D5B5-466A-963A-D715DDBFD32C}" type="pres">
      <dgm:prSet presAssocID="{ADD63A0B-5F72-46FE-A490-A165E4B511DF}" presName="imagNode" presStyleLbl="fgImgPlace1" presStyleIdx="4" presStyleCnt="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0827BD79-1967-4D98-A822-9B1C12FB4606}" type="pres">
      <dgm:prSet presAssocID="{E220C2E4-8FAC-49BA-B6A1-5C904F75A0EF}" presName="sibTrans" presStyleLbl="sibTrans2D1" presStyleIdx="0" presStyleCnt="0"/>
      <dgm:spPr/>
      <dgm:t>
        <a:bodyPr/>
        <a:lstStyle/>
        <a:p>
          <a:endParaRPr lang="es-CO"/>
        </a:p>
      </dgm:t>
    </dgm:pt>
    <dgm:pt modelId="{90D5C114-C04C-47B3-B9C4-21C93E495766}" type="pres">
      <dgm:prSet presAssocID="{5993823A-1943-4EED-9685-8B3A4AEF5604}" presName="compNode" presStyleCnt="0"/>
      <dgm:spPr/>
    </dgm:pt>
    <dgm:pt modelId="{AAD5379D-7091-4DB9-AAD2-B4CF46751237}" type="pres">
      <dgm:prSet presAssocID="{5993823A-1943-4EED-9685-8B3A4AEF5604}" presName="bkgdShape" presStyleLbl="node1" presStyleIdx="5" presStyleCnt="8"/>
      <dgm:spPr/>
      <dgm:t>
        <a:bodyPr/>
        <a:lstStyle/>
        <a:p>
          <a:endParaRPr lang="es-CO"/>
        </a:p>
      </dgm:t>
    </dgm:pt>
    <dgm:pt modelId="{1C1697F7-4143-4DF6-897E-85567453054B}" type="pres">
      <dgm:prSet presAssocID="{5993823A-1943-4EED-9685-8B3A4AEF5604}" presName="nodeT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80F91C3-E554-4044-B3A2-F83E6733B86B}" type="pres">
      <dgm:prSet presAssocID="{5993823A-1943-4EED-9685-8B3A4AEF5604}" presName="invisiNode" presStyleLbl="node1" presStyleIdx="5" presStyleCnt="8"/>
      <dgm:spPr/>
    </dgm:pt>
    <dgm:pt modelId="{8023FA5E-AC29-41E7-814D-B7F634D67D0C}" type="pres">
      <dgm:prSet presAssocID="{5993823A-1943-4EED-9685-8B3A4AEF5604}" presName="imagNode" presStyleLbl="fgImgPlace1" presStyleIdx="5" presStyleCnt="8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D7C1D8C3-9C22-4D8D-8589-109ED56D45EA}" type="pres">
      <dgm:prSet presAssocID="{EBA57119-B21B-43F4-A4B3-D003AF6226D0}" presName="sibTrans" presStyleLbl="sibTrans2D1" presStyleIdx="0" presStyleCnt="0"/>
      <dgm:spPr/>
      <dgm:t>
        <a:bodyPr/>
        <a:lstStyle/>
        <a:p>
          <a:endParaRPr lang="es-CO"/>
        </a:p>
      </dgm:t>
    </dgm:pt>
    <dgm:pt modelId="{2D368F75-A8B1-4A12-BA27-974243781D5B}" type="pres">
      <dgm:prSet presAssocID="{520BDD2E-DCFF-42CB-80C7-FCD011F2B1EC}" presName="compNode" presStyleCnt="0"/>
      <dgm:spPr/>
    </dgm:pt>
    <dgm:pt modelId="{D546D2AD-5092-44CC-9606-248B2E6E7FBE}" type="pres">
      <dgm:prSet presAssocID="{520BDD2E-DCFF-42CB-80C7-FCD011F2B1EC}" presName="bkgdShape" presStyleLbl="node1" presStyleIdx="6" presStyleCnt="8"/>
      <dgm:spPr/>
      <dgm:t>
        <a:bodyPr/>
        <a:lstStyle/>
        <a:p>
          <a:endParaRPr lang="es-CO"/>
        </a:p>
      </dgm:t>
    </dgm:pt>
    <dgm:pt modelId="{AF7C4048-CA00-4FB7-87BD-CC55B7260165}" type="pres">
      <dgm:prSet presAssocID="{520BDD2E-DCFF-42CB-80C7-FCD011F2B1EC}" presName="nodeT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8D13BB3-2035-4ED8-989E-0F7598CE8A53}" type="pres">
      <dgm:prSet presAssocID="{520BDD2E-DCFF-42CB-80C7-FCD011F2B1EC}" presName="invisiNode" presStyleLbl="node1" presStyleIdx="6" presStyleCnt="8"/>
      <dgm:spPr/>
    </dgm:pt>
    <dgm:pt modelId="{DC0394A2-B782-417A-A6B3-A685F4791C09}" type="pres">
      <dgm:prSet presAssocID="{520BDD2E-DCFF-42CB-80C7-FCD011F2B1EC}" presName="imagNode" presStyleLbl="fgImgPlace1" presStyleIdx="6" presStyleCnt="8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13D2874F-C1C8-46CE-A762-8024A63C22C8}" type="pres">
      <dgm:prSet presAssocID="{EBB847E5-1B3E-4C63-9D09-FA7CBC941998}" presName="sibTrans" presStyleLbl="sibTrans2D1" presStyleIdx="0" presStyleCnt="0"/>
      <dgm:spPr/>
      <dgm:t>
        <a:bodyPr/>
        <a:lstStyle/>
        <a:p>
          <a:endParaRPr lang="es-CO"/>
        </a:p>
      </dgm:t>
    </dgm:pt>
    <dgm:pt modelId="{2E9B9A4D-4A74-4993-96BC-B025C123D373}" type="pres">
      <dgm:prSet presAssocID="{8C914F03-9D8F-40BC-836C-513AA395A2BD}" presName="compNode" presStyleCnt="0"/>
      <dgm:spPr/>
    </dgm:pt>
    <dgm:pt modelId="{0750A1C4-7E05-443C-9A4A-218AD5230592}" type="pres">
      <dgm:prSet presAssocID="{8C914F03-9D8F-40BC-836C-513AA395A2BD}" presName="bkgdShape" presStyleLbl="node1" presStyleIdx="7" presStyleCnt="8"/>
      <dgm:spPr/>
      <dgm:t>
        <a:bodyPr/>
        <a:lstStyle/>
        <a:p>
          <a:endParaRPr lang="es-CO"/>
        </a:p>
      </dgm:t>
    </dgm:pt>
    <dgm:pt modelId="{0AB5F564-F9D4-4108-AB66-21EF22C2CDD2}" type="pres">
      <dgm:prSet presAssocID="{8C914F03-9D8F-40BC-836C-513AA395A2BD}" presName="nodeT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EF360C7-4F28-48CC-8F81-81D892D4994A}" type="pres">
      <dgm:prSet presAssocID="{8C914F03-9D8F-40BC-836C-513AA395A2BD}" presName="invisiNode" presStyleLbl="node1" presStyleIdx="7" presStyleCnt="8"/>
      <dgm:spPr/>
    </dgm:pt>
    <dgm:pt modelId="{7B7BD260-E24D-4024-A4BF-7277A2FA853E}" type="pres">
      <dgm:prSet presAssocID="{8C914F03-9D8F-40BC-836C-513AA395A2BD}" presName="imagNode" presStyleLbl="fgImgPlace1" presStyleIdx="7" presStyleCnt="8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</dgm:ptLst>
  <dgm:cxnLst>
    <dgm:cxn modelId="{6485A6E0-B30D-403D-BD81-59C255612540}" type="presOf" srcId="{98865829-7707-48E8-AC1A-1BB0D6A26ED2}" destId="{685B5A38-7B3E-43F8-BD3C-E645FBCBB667}" srcOrd="0" destOrd="0" presId="urn:microsoft.com/office/officeart/2005/8/layout/hList7#1"/>
    <dgm:cxn modelId="{82272E3B-65C1-41B9-ADB1-567BDEF53500}" type="presOf" srcId="{8C914F03-9D8F-40BC-836C-513AA395A2BD}" destId="{0AB5F564-F9D4-4108-AB66-21EF22C2CDD2}" srcOrd="1" destOrd="0" presId="urn:microsoft.com/office/officeart/2005/8/layout/hList7#1"/>
    <dgm:cxn modelId="{31153488-6735-4771-A6AB-8127CDF98085}" type="presOf" srcId="{F86CF3BF-9D27-4F85-A900-53719F61218A}" destId="{DBBEB401-D96A-4F56-AF0B-AA43B4E4A14A}" srcOrd="0" destOrd="0" presId="urn:microsoft.com/office/officeart/2005/8/layout/hList7#1"/>
    <dgm:cxn modelId="{5100AA75-A3FF-49F9-B08A-BF2965389EE9}" type="presOf" srcId="{5993823A-1943-4EED-9685-8B3A4AEF5604}" destId="{1C1697F7-4143-4DF6-897E-85567453054B}" srcOrd="1" destOrd="0" presId="urn:microsoft.com/office/officeart/2005/8/layout/hList7#1"/>
    <dgm:cxn modelId="{16772CDD-B146-45EE-9C6D-F6D7CAAC6651}" type="presOf" srcId="{8C914F03-9D8F-40BC-836C-513AA395A2BD}" destId="{0750A1C4-7E05-443C-9A4A-218AD5230592}" srcOrd="0" destOrd="0" presId="urn:microsoft.com/office/officeart/2005/8/layout/hList7#1"/>
    <dgm:cxn modelId="{7E151AD6-A072-4F6D-94F0-B0F6B3E234FE}" srcId="{8E7536B2-1738-4898-957A-359FB04D5F81}" destId="{520BDD2E-DCFF-42CB-80C7-FCD011F2B1EC}" srcOrd="6" destOrd="0" parTransId="{019F984B-2EBC-4C51-9834-D4FA44D27087}" sibTransId="{EBB847E5-1B3E-4C63-9D09-FA7CBC941998}"/>
    <dgm:cxn modelId="{83373DBA-E4AB-49DB-AB63-1F162155A073}" type="presOf" srcId="{E220C2E4-8FAC-49BA-B6A1-5C904F75A0EF}" destId="{0827BD79-1967-4D98-A822-9B1C12FB4606}" srcOrd="0" destOrd="0" presId="urn:microsoft.com/office/officeart/2005/8/layout/hList7#1"/>
    <dgm:cxn modelId="{D9647CC0-F96C-40BE-A718-3CA44E045F4F}" type="presOf" srcId="{80B47E5B-3946-4B0C-973F-22DBEA6A3E3E}" destId="{D6720044-5BBC-43C9-8F34-9985C141564B}" srcOrd="1" destOrd="0" presId="urn:microsoft.com/office/officeart/2005/8/layout/hList7#1"/>
    <dgm:cxn modelId="{FB3305FE-637F-415D-8479-30911BE41F31}" type="presOf" srcId="{8DC64B62-79FE-483C-B6E6-DC2F905C0C10}" destId="{29769390-180B-4717-A6CE-97BA1411405A}" srcOrd="0" destOrd="0" presId="urn:microsoft.com/office/officeart/2005/8/layout/hList7#1"/>
    <dgm:cxn modelId="{86AC56CC-1B9A-4B56-B719-B04F3A92F467}" type="presOf" srcId="{ADD63A0B-5F72-46FE-A490-A165E4B511DF}" destId="{08BDF0FF-BC83-4CF1-A080-059232C6C0D3}" srcOrd="1" destOrd="0" presId="urn:microsoft.com/office/officeart/2005/8/layout/hList7#1"/>
    <dgm:cxn modelId="{B5B56CA9-B754-4939-BA7A-87C552DC2F36}" type="presOf" srcId="{ADD63A0B-5F72-46FE-A490-A165E4B511DF}" destId="{FC63413E-2758-4DB0-A955-8683A1E95FC2}" srcOrd="0" destOrd="0" presId="urn:microsoft.com/office/officeart/2005/8/layout/hList7#1"/>
    <dgm:cxn modelId="{614C37E2-94B5-4A07-99AE-DA358B17FD72}" type="presOf" srcId="{C7C920A2-006D-41D4-B17B-828E91FE56F2}" destId="{AC53FC8B-D602-4589-A6B8-A94EDB12CB01}" srcOrd="0" destOrd="0" presId="urn:microsoft.com/office/officeart/2005/8/layout/hList7#1"/>
    <dgm:cxn modelId="{54B4DC7E-B1F7-48F4-9788-DBDEE8DE0343}" type="presOf" srcId="{520BDD2E-DCFF-42CB-80C7-FCD011F2B1EC}" destId="{D546D2AD-5092-44CC-9606-248B2E6E7FBE}" srcOrd="0" destOrd="0" presId="urn:microsoft.com/office/officeart/2005/8/layout/hList7#1"/>
    <dgm:cxn modelId="{07339457-8BC1-4F18-B312-D17541773D58}" srcId="{8E7536B2-1738-4898-957A-359FB04D5F81}" destId="{80B47E5B-3946-4B0C-973F-22DBEA6A3E3E}" srcOrd="0" destOrd="0" parTransId="{66CD0952-E5EC-4833-AE2D-D53C884F86D0}" sibTransId="{AF05D1DE-9056-4BF9-BA97-6761DF357161}"/>
    <dgm:cxn modelId="{72D29150-09DC-402F-8DB4-F023CF13A6CE}" srcId="{8E7536B2-1738-4898-957A-359FB04D5F81}" destId="{BACE1B5D-D6E0-40E1-9664-2877C641ED6F}" srcOrd="3" destOrd="0" parTransId="{2DF55F61-A312-4A3D-933B-4CD184A83D92}" sibTransId="{FFD2E79E-74AC-49C2-9F66-DCDDDDEA2A00}"/>
    <dgm:cxn modelId="{D48E6AC2-76BC-403C-8DC9-807DCECD34D5}" srcId="{8E7536B2-1738-4898-957A-359FB04D5F81}" destId="{98865829-7707-48E8-AC1A-1BB0D6A26ED2}" srcOrd="2" destOrd="0" parTransId="{D94504A7-42C6-4C5B-A668-1C46A38E748F}" sibTransId="{F86CF3BF-9D27-4F85-A900-53719F61218A}"/>
    <dgm:cxn modelId="{C078CE39-9B8E-438D-BAC9-28AFDF3B6D0A}" type="presOf" srcId="{8DC64B62-79FE-483C-B6E6-DC2F905C0C10}" destId="{1E79198C-C2EF-4BB7-A5F1-4EB9ED2619F5}" srcOrd="1" destOrd="0" presId="urn:microsoft.com/office/officeart/2005/8/layout/hList7#1"/>
    <dgm:cxn modelId="{1910F4C4-5C21-4F72-BC5C-B33E27BCAFCE}" srcId="{8E7536B2-1738-4898-957A-359FB04D5F81}" destId="{8C914F03-9D8F-40BC-836C-513AA395A2BD}" srcOrd="7" destOrd="0" parTransId="{BDC705E4-94C6-4801-ABF5-F81082D49DD4}" sibTransId="{317A405D-AE75-4821-9F85-9713E0C57C26}"/>
    <dgm:cxn modelId="{597D23AD-9F1C-4600-A999-00B8AE4841E0}" srcId="{8E7536B2-1738-4898-957A-359FB04D5F81}" destId="{ADD63A0B-5F72-46FE-A490-A165E4B511DF}" srcOrd="4" destOrd="0" parTransId="{01FE81D8-63B4-421E-8E70-E60B32144CF5}" sibTransId="{E220C2E4-8FAC-49BA-B6A1-5C904F75A0EF}"/>
    <dgm:cxn modelId="{449E9534-A563-489A-A5D5-50ED94FC85E8}" srcId="{8E7536B2-1738-4898-957A-359FB04D5F81}" destId="{5993823A-1943-4EED-9685-8B3A4AEF5604}" srcOrd="5" destOrd="0" parTransId="{208A9614-3286-456A-BE4C-25E0EA784E06}" sibTransId="{EBA57119-B21B-43F4-A4B3-D003AF6226D0}"/>
    <dgm:cxn modelId="{FFF5F9DC-8AD8-4B7C-AF1A-AB9223BF04BD}" type="presOf" srcId="{EBB847E5-1B3E-4C63-9D09-FA7CBC941998}" destId="{13D2874F-C1C8-46CE-A762-8024A63C22C8}" srcOrd="0" destOrd="0" presId="urn:microsoft.com/office/officeart/2005/8/layout/hList7#1"/>
    <dgm:cxn modelId="{94B15821-B10D-4DDC-9047-FE05C09C5C80}" type="presOf" srcId="{520BDD2E-DCFF-42CB-80C7-FCD011F2B1EC}" destId="{AF7C4048-CA00-4FB7-87BD-CC55B7260165}" srcOrd="1" destOrd="0" presId="urn:microsoft.com/office/officeart/2005/8/layout/hList7#1"/>
    <dgm:cxn modelId="{C1F7E2AD-77C2-4EEA-8B94-AA6DA0A5B552}" type="presOf" srcId="{EBA57119-B21B-43F4-A4B3-D003AF6226D0}" destId="{D7C1D8C3-9C22-4D8D-8589-109ED56D45EA}" srcOrd="0" destOrd="0" presId="urn:microsoft.com/office/officeart/2005/8/layout/hList7#1"/>
    <dgm:cxn modelId="{536040CE-F0CE-4A21-98BD-2BB621B33E71}" type="presOf" srcId="{BACE1B5D-D6E0-40E1-9664-2877C641ED6F}" destId="{AC9A2B4B-9964-4EB1-A085-9C1AC1F46A1B}" srcOrd="1" destOrd="0" presId="urn:microsoft.com/office/officeart/2005/8/layout/hList7#1"/>
    <dgm:cxn modelId="{56CE599A-FE53-4CC7-A5FB-5A94F464D990}" type="presOf" srcId="{5993823A-1943-4EED-9685-8B3A4AEF5604}" destId="{AAD5379D-7091-4DB9-AAD2-B4CF46751237}" srcOrd="0" destOrd="0" presId="urn:microsoft.com/office/officeart/2005/8/layout/hList7#1"/>
    <dgm:cxn modelId="{057068A9-70A1-4689-9DBA-328FAA50B782}" type="presOf" srcId="{BACE1B5D-D6E0-40E1-9664-2877C641ED6F}" destId="{14BE4A41-AD30-437F-9595-3E8E5E7AB610}" srcOrd="0" destOrd="0" presId="urn:microsoft.com/office/officeart/2005/8/layout/hList7#1"/>
    <dgm:cxn modelId="{25ACB932-913C-4940-B6E4-7DD3D693A5AC}" type="presOf" srcId="{80B47E5B-3946-4B0C-973F-22DBEA6A3E3E}" destId="{62ECB777-DF7D-4AF1-B1D8-7817EB8E64A2}" srcOrd="0" destOrd="0" presId="urn:microsoft.com/office/officeart/2005/8/layout/hList7#1"/>
    <dgm:cxn modelId="{1E581328-72BE-428F-BD7B-2A4FC2F60693}" srcId="{8E7536B2-1738-4898-957A-359FB04D5F81}" destId="{8DC64B62-79FE-483C-B6E6-DC2F905C0C10}" srcOrd="1" destOrd="0" parTransId="{EE6B5E94-A5B1-4D7E-AFEA-FDF9BC9D9224}" sibTransId="{C7C920A2-006D-41D4-B17B-828E91FE56F2}"/>
    <dgm:cxn modelId="{1D18F07F-6886-4E0F-939B-A13CB36171E6}" type="presOf" srcId="{FFD2E79E-74AC-49C2-9F66-DCDDDDEA2A00}" destId="{6C408EF2-CFC7-473B-BBD8-32185F97CCAC}" srcOrd="0" destOrd="0" presId="urn:microsoft.com/office/officeart/2005/8/layout/hList7#1"/>
    <dgm:cxn modelId="{5CCF9CF8-8D67-476A-AE01-87137FB0C468}" type="presOf" srcId="{AF05D1DE-9056-4BF9-BA97-6761DF357161}" destId="{5B92D023-286B-4713-91B6-1E68B4945A55}" srcOrd="0" destOrd="0" presId="urn:microsoft.com/office/officeart/2005/8/layout/hList7#1"/>
    <dgm:cxn modelId="{8393587A-34F9-476E-BFCC-782AD99F5A8C}" type="presOf" srcId="{98865829-7707-48E8-AC1A-1BB0D6A26ED2}" destId="{23B2D58F-C7D5-4D9E-8AEB-68305E225C4A}" srcOrd="1" destOrd="0" presId="urn:microsoft.com/office/officeart/2005/8/layout/hList7#1"/>
    <dgm:cxn modelId="{9F745FD0-3B25-4297-8684-28923F2ACCBC}" type="presOf" srcId="{8E7536B2-1738-4898-957A-359FB04D5F81}" destId="{F7D8600E-768F-4F3D-A218-6D9114C6D0B1}" srcOrd="0" destOrd="0" presId="urn:microsoft.com/office/officeart/2005/8/layout/hList7#1"/>
    <dgm:cxn modelId="{BB3EE52C-4B65-4E2A-AA9C-14641FC4E30A}" type="presParOf" srcId="{F7D8600E-768F-4F3D-A218-6D9114C6D0B1}" destId="{A6A0DCC3-76F7-4E51-B8C8-DB770A7B20F4}" srcOrd="0" destOrd="0" presId="urn:microsoft.com/office/officeart/2005/8/layout/hList7#1"/>
    <dgm:cxn modelId="{C95F54A7-945F-4FBB-B744-B0B5C5E2E9E3}" type="presParOf" srcId="{F7D8600E-768F-4F3D-A218-6D9114C6D0B1}" destId="{F41D1EC5-F16B-4F20-855D-AF95A6A39B99}" srcOrd="1" destOrd="0" presId="urn:microsoft.com/office/officeart/2005/8/layout/hList7#1"/>
    <dgm:cxn modelId="{84B6E3F9-73D7-4444-B65F-D702B69A1EF7}" type="presParOf" srcId="{F41D1EC5-F16B-4F20-855D-AF95A6A39B99}" destId="{9A4E0CC9-BD18-4BFC-9218-48E50160BD33}" srcOrd="0" destOrd="0" presId="urn:microsoft.com/office/officeart/2005/8/layout/hList7#1"/>
    <dgm:cxn modelId="{C5CEF5B6-8845-488E-8365-0FEEE45B4D88}" type="presParOf" srcId="{9A4E0CC9-BD18-4BFC-9218-48E50160BD33}" destId="{62ECB777-DF7D-4AF1-B1D8-7817EB8E64A2}" srcOrd="0" destOrd="0" presId="urn:microsoft.com/office/officeart/2005/8/layout/hList7#1"/>
    <dgm:cxn modelId="{7291283C-B54F-4B56-A16E-3148FFB79E00}" type="presParOf" srcId="{9A4E0CC9-BD18-4BFC-9218-48E50160BD33}" destId="{D6720044-5BBC-43C9-8F34-9985C141564B}" srcOrd="1" destOrd="0" presId="urn:microsoft.com/office/officeart/2005/8/layout/hList7#1"/>
    <dgm:cxn modelId="{80E1BD98-BA90-4E94-B070-EC31065824F0}" type="presParOf" srcId="{9A4E0CC9-BD18-4BFC-9218-48E50160BD33}" destId="{2FB23905-5F6F-4B38-A828-10B7A62DA96F}" srcOrd="2" destOrd="0" presId="urn:microsoft.com/office/officeart/2005/8/layout/hList7#1"/>
    <dgm:cxn modelId="{0D050A2D-CFE1-483D-83AA-827673909280}" type="presParOf" srcId="{9A4E0CC9-BD18-4BFC-9218-48E50160BD33}" destId="{57DF3C77-6B4C-40E0-857E-8C8BDF868725}" srcOrd="3" destOrd="0" presId="urn:microsoft.com/office/officeart/2005/8/layout/hList7#1"/>
    <dgm:cxn modelId="{E3B81A12-1781-4A2C-94A3-A5F5B8798C17}" type="presParOf" srcId="{F41D1EC5-F16B-4F20-855D-AF95A6A39B99}" destId="{5B92D023-286B-4713-91B6-1E68B4945A55}" srcOrd="1" destOrd="0" presId="urn:microsoft.com/office/officeart/2005/8/layout/hList7#1"/>
    <dgm:cxn modelId="{2295BFB3-8EB2-4A13-B222-E9FAAAFA2175}" type="presParOf" srcId="{F41D1EC5-F16B-4F20-855D-AF95A6A39B99}" destId="{9D3CE289-C50D-4998-A232-59A490785BCA}" srcOrd="2" destOrd="0" presId="urn:microsoft.com/office/officeart/2005/8/layout/hList7#1"/>
    <dgm:cxn modelId="{46A56CCA-A959-4570-8D04-75A1A65C348B}" type="presParOf" srcId="{9D3CE289-C50D-4998-A232-59A490785BCA}" destId="{29769390-180B-4717-A6CE-97BA1411405A}" srcOrd="0" destOrd="0" presId="urn:microsoft.com/office/officeart/2005/8/layout/hList7#1"/>
    <dgm:cxn modelId="{EE31631A-35F4-4E08-B9BE-C552E904B18B}" type="presParOf" srcId="{9D3CE289-C50D-4998-A232-59A490785BCA}" destId="{1E79198C-C2EF-4BB7-A5F1-4EB9ED2619F5}" srcOrd="1" destOrd="0" presId="urn:microsoft.com/office/officeart/2005/8/layout/hList7#1"/>
    <dgm:cxn modelId="{F4B94C91-B344-4B14-8B90-D3D8E99BA4BD}" type="presParOf" srcId="{9D3CE289-C50D-4998-A232-59A490785BCA}" destId="{F0A55F3D-62A8-4B80-B083-74343EB54C32}" srcOrd="2" destOrd="0" presId="urn:microsoft.com/office/officeart/2005/8/layout/hList7#1"/>
    <dgm:cxn modelId="{0A93647C-6739-4F98-81F3-3AAF256BCBD0}" type="presParOf" srcId="{9D3CE289-C50D-4998-A232-59A490785BCA}" destId="{236DD8E8-725E-478D-940C-F2393114D3EB}" srcOrd="3" destOrd="0" presId="urn:microsoft.com/office/officeart/2005/8/layout/hList7#1"/>
    <dgm:cxn modelId="{59BA8AAC-ADA5-4FD9-987C-40B943139215}" type="presParOf" srcId="{F41D1EC5-F16B-4F20-855D-AF95A6A39B99}" destId="{AC53FC8B-D602-4589-A6B8-A94EDB12CB01}" srcOrd="3" destOrd="0" presId="urn:microsoft.com/office/officeart/2005/8/layout/hList7#1"/>
    <dgm:cxn modelId="{423C5B8A-8B8B-4C05-85C6-4CD9E8B5EFD7}" type="presParOf" srcId="{F41D1EC5-F16B-4F20-855D-AF95A6A39B99}" destId="{D79D7121-BD76-41D8-A7C2-07F9E014779D}" srcOrd="4" destOrd="0" presId="urn:microsoft.com/office/officeart/2005/8/layout/hList7#1"/>
    <dgm:cxn modelId="{92F11BFE-F8F5-4848-9A29-E3249924F01A}" type="presParOf" srcId="{D79D7121-BD76-41D8-A7C2-07F9E014779D}" destId="{685B5A38-7B3E-43F8-BD3C-E645FBCBB667}" srcOrd="0" destOrd="0" presId="urn:microsoft.com/office/officeart/2005/8/layout/hList7#1"/>
    <dgm:cxn modelId="{F9464A60-A19A-43B1-A8DE-62899B577BC8}" type="presParOf" srcId="{D79D7121-BD76-41D8-A7C2-07F9E014779D}" destId="{23B2D58F-C7D5-4D9E-8AEB-68305E225C4A}" srcOrd="1" destOrd="0" presId="urn:microsoft.com/office/officeart/2005/8/layout/hList7#1"/>
    <dgm:cxn modelId="{30F6A836-D6D4-46C5-B741-70C0183141FF}" type="presParOf" srcId="{D79D7121-BD76-41D8-A7C2-07F9E014779D}" destId="{40E8E818-91F6-47EB-A1B0-A8BF0D8DFCB6}" srcOrd="2" destOrd="0" presId="urn:microsoft.com/office/officeart/2005/8/layout/hList7#1"/>
    <dgm:cxn modelId="{09B7E533-A56C-4EBF-B39F-A3A88DBF2F06}" type="presParOf" srcId="{D79D7121-BD76-41D8-A7C2-07F9E014779D}" destId="{BCA30F42-2585-4F4C-80DB-5C8C5AB07A97}" srcOrd="3" destOrd="0" presId="urn:microsoft.com/office/officeart/2005/8/layout/hList7#1"/>
    <dgm:cxn modelId="{A093D820-A910-4CE3-AD3D-C9007C37AD4D}" type="presParOf" srcId="{F41D1EC5-F16B-4F20-855D-AF95A6A39B99}" destId="{DBBEB401-D96A-4F56-AF0B-AA43B4E4A14A}" srcOrd="5" destOrd="0" presId="urn:microsoft.com/office/officeart/2005/8/layout/hList7#1"/>
    <dgm:cxn modelId="{E2EAC579-9A0A-4B8A-ADBF-CAE727E740F7}" type="presParOf" srcId="{F41D1EC5-F16B-4F20-855D-AF95A6A39B99}" destId="{A4E07170-A963-40EF-B6A0-6B1864E71D3D}" srcOrd="6" destOrd="0" presId="urn:microsoft.com/office/officeart/2005/8/layout/hList7#1"/>
    <dgm:cxn modelId="{4B1C499C-131D-4479-B869-A1813B49AD02}" type="presParOf" srcId="{A4E07170-A963-40EF-B6A0-6B1864E71D3D}" destId="{14BE4A41-AD30-437F-9595-3E8E5E7AB610}" srcOrd="0" destOrd="0" presId="urn:microsoft.com/office/officeart/2005/8/layout/hList7#1"/>
    <dgm:cxn modelId="{72285DEE-AC52-4A97-B99E-8B5520779185}" type="presParOf" srcId="{A4E07170-A963-40EF-B6A0-6B1864E71D3D}" destId="{AC9A2B4B-9964-4EB1-A085-9C1AC1F46A1B}" srcOrd="1" destOrd="0" presId="urn:microsoft.com/office/officeart/2005/8/layout/hList7#1"/>
    <dgm:cxn modelId="{FC57B10B-F08C-466D-9272-6BC373C21BBA}" type="presParOf" srcId="{A4E07170-A963-40EF-B6A0-6B1864E71D3D}" destId="{AE3AEAD7-FEDC-4B6E-AA4B-4CA8A7A20B6D}" srcOrd="2" destOrd="0" presId="urn:microsoft.com/office/officeart/2005/8/layout/hList7#1"/>
    <dgm:cxn modelId="{C7436B68-6133-46B2-A0FE-4446DB6AE038}" type="presParOf" srcId="{A4E07170-A963-40EF-B6A0-6B1864E71D3D}" destId="{3C2C18D0-70B9-43A5-B2D6-AA419FB5F4F3}" srcOrd="3" destOrd="0" presId="urn:microsoft.com/office/officeart/2005/8/layout/hList7#1"/>
    <dgm:cxn modelId="{F59C1487-8C52-474F-80D2-1CE09E65B24B}" type="presParOf" srcId="{F41D1EC5-F16B-4F20-855D-AF95A6A39B99}" destId="{6C408EF2-CFC7-473B-BBD8-32185F97CCAC}" srcOrd="7" destOrd="0" presId="urn:microsoft.com/office/officeart/2005/8/layout/hList7#1"/>
    <dgm:cxn modelId="{EBCA5C64-45E8-49BD-981C-EEEC946EA4AA}" type="presParOf" srcId="{F41D1EC5-F16B-4F20-855D-AF95A6A39B99}" destId="{7375190B-6F84-494C-9FE6-5EE755FEF2EF}" srcOrd="8" destOrd="0" presId="urn:microsoft.com/office/officeart/2005/8/layout/hList7#1"/>
    <dgm:cxn modelId="{488070DA-620B-4669-9B4C-67C712ED2762}" type="presParOf" srcId="{7375190B-6F84-494C-9FE6-5EE755FEF2EF}" destId="{FC63413E-2758-4DB0-A955-8683A1E95FC2}" srcOrd="0" destOrd="0" presId="urn:microsoft.com/office/officeart/2005/8/layout/hList7#1"/>
    <dgm:cxn modelId="{07649B52-40F8-4BD8-8F56-6CF2ADEA676C}" type="presParOf" srcId="{7375190B-6F84-494C-9FE6-5EE755FEF2EF}" destId="{08BDF0FF-BC83-4CF1-A080-059232C6C0D3}" srcOrd="1" destOrd="0" presId="urn:microsoft.com/office/officeart/2005/8/layout/hList7#1"/>
    <dgm:cxn modelId="{24262014-0971-4A89-BEB6-46A1ECA2686A}" type="presParOf" srcId="{7375190B-6F84-494C-9FE6-5EE755FEF2EF}" destId="{EB0D68E4-74CA-459F-9508-C07BDEAB8889}" srcOrd="2" destOrd="0" presId="urn:microsoft.com/office/officeart/2005/8/layout/hList7#1"/>
    <dgm:cxn modelId="{25A0962D-51EE-46CE-8A4B-9EE09FD6ECB0}" type="presParOf" srcId="{7375190B-6F84-494C-9FE6-5EE755FEF2EF}" destId="{328E69E4-D5B5-466A-963A-D715DDBFD32C}" srcOrd="3" destOrd="0" presId="urn:microsoft.com/office/officeart/2005/8/layout/hList7#1"/>
    <dgm:cxn modelId="{9D76BE47-5C07-4D86-A9D7-7C1AE564CA9F}" type="presParOf" srcId="{F41D1EC5-F16B-4F20-855D-AF95A6A39B99}" destId="{0827BD79-1967-4D98-A822-9B1C12FB4606}" srcOrd="9" destOrd="0" presId="urn:microsoft.com/office/officeart/2005/8/layout/hList7#1"/>
    <dgm:cxn modelId="{038EE49E-2588-4EC0-A06B-6BCAF9063B8B}" type="presParOf" srcId="{F41D1EC5-F16B-4F20-855D-AF95A6A39B99}" destId="{90D5C114-C04C-47B3-B9C4-21C93E495766}" srcOrd="10" destOrd="0" presId="urn:microsoft.com/office/officeart/2005/8/layout/hList7#1"/>
    <dgm:cxn modelId="{EA6DC3B9-E9F0-4F2E-922E-E2C565605174}" type="presParOf" srcId="{90D5C114-C04C-47B3-B9C4-21C93E495766}" destId="{AAD5379D-7091-4DB9-AAD2-B4CF46751237}" srcOrd="0" destOrd="0" presId="urn:microsoft.com/office/officeart/2005/8/layout/hList7#1"/>
    <dgm:cxn modelId="{E1477DDB-BF7D-42CB-8479-8259D8B57F05}" type="presParOf" srcId="{90D5C114-C04C-47B3-B9C4-21C93E495766}" destId="{1C1697F7-4143-4DF6-897E-85567453054B}" srcOrd="1" destOrd="0" presId="urn:microsoft.com/office/officeart/2005/8/layout/hList7#1"/>
    <dgm:cxn modelId="{FE14BFC4-810A-4A7D-B36C-BE5C53B4A64E}" type="presParOf" srcId="{90D5C114-C04C-47B3-B9C4-21C93E495766}" destId="{A80F91C3-E554-4044-B3A2-F83E6733B86B}" srcOrd="2" destOrd="0" presId="urn:microsoft.com/office/officeart/2005/8/layout/hList7#1"/>
    <dgm:cxn modelId="{1ABB7732-2BEC-44C1-95F6-8DA7A9494825}" type="presParOf" srcId="{90D5C114-C04C-47B3-B9C4-21C93E495766}" destId="{8023FA5E-AC29-41E7-814D-B7F634D67D0C}" srcOrd="3" destOrd="0" presId="urn:microsoft.com/office/officeart/2005/8/layout/hList7#1"/>
    <dgm:cxn modelId="{4F66F0C7-42DF-4C6A-B16C-84D25363974D}" type="presParOf" srcId="{F41D1EC5-F16B-4F20-855D-AF95A6A39B99}" destId="{D7C1D8C3-9C22-4D8D-8589-109ED56D45EA}" srcOrd="11" destOrd="0" presId="urn:microsoft.com/office/officeart/2005/8/layout/hList7#1"/>
    <dgm:cxn modelId="{AE99202E-56E5-431D-A5F6-44EE9CF304AB}" type="presParOf" srcId="{F41D1EC5-F16B-4F20-855D-AF95A6A39B99}" destId="{2D368F75-A8B1-4A12-BA27-974243781D5B}" srcOrd="12" destOrd="0" presId="urn:microsoft.com/office/officeart/2005/8/layout/hList7#1"/>
    <dgm:cxn modelId="{A6F38F8B-061B-4E20-8EFD-CC73EB9D960D}" type="presParOf" srcId="{2D368F75-A8B1-4A12-BA27-974243781D5B}" destId="{D546D2AD-5092-44CC-9606-248B2E6E7FBE}" srcOrd="0" destOrd="0" presId="urn:microsoft.com/office/officeart/2005/8/layout/hList7#1"/>
    <dgm:cxn modelId="{BAEBEFF2-7F55-4F04-8508-D825DB796521}" type="presParOf" srcId="{2D368F75-A8B1-4A12-BA27-974243781D5B}" destId="{AF7C4048-CA00-4FB7-87BD-CC55B7260165}" srcOrd="1" destOrd="0" presId="urn:microsoft.com/office/officeart/2005/8/layout/hList7#1"/>
    <dgm:cxn modelId="{5E0BD177-2717-4017-8079-AEF4EDD6C93E}" type="presParOf" srcId="{2D368F75-A8B1-4A12-BA27-974243781D5B}" destId="{E8D13BB3-2035-4ED8-989E-0F7598CE8A53}" srcOrd="2" destOrd="0" presId="urn:microsoft.com/office/officeart/2005/8/layout/hList7#1"/>
    <dgm:cxn modelId="{A6DE7777-11A4-4228-9863-08C03B0CB706}" type="presParOf" srcId="{2D368F75-A8B1-4A12-BA27-974243781D5B}" destId="{DC0394A2-B782-417A-A6B3-A685F4791C09}" srcOrd="3" destOrd="0" presId="urn:microsoft.com/office/officeart/2005/8/layout/hList7#1"/>
    <dgm:cxn modelId="{37A42B18-C5CC-4691-AA83-4DD58057BAF3}" type="presParOf" srcId="{F41D1EC5-F16B-4F20-855D-AF95A6A39B99}" destId="{13D2874F-C1C8-46CE-A762-8024A63C22C8}" srcOrd="13" destOrd="0" presId="urn:microsoft.com/office/officeart/2005/8/layout/hList7#1"/>
    <dgm:cxn modelId="{A4C044DE-2ECE-4492-B590-4584A3BA95DB}" type="presParOf" srcId="{F41D1EC5-F16B-4F20-855D-AF95A6A39B99}" destId="{2E9B9A4D-4A74-4993-96BC-B025C123D373}" srcOrd="14" destOrd="0" presId="urn:microsoft.com/office/officeart/2005/8/layout/hList7#1"/>
    <dgm:cxn modelId="{91226C74-3F80-47C3-A4C5-0CF927FC1034}" type="presParOf" srcId="{2E9B9A4D-4A74-4993-96BC-B025C123D373}" destId="{0750A1C4-7E05-443C-9A4A-218AD5230592}" srcOrd="0" destOrd="0" presId="urn:microsoft.com/office/officeart/2005/8/layout/hList7#1"/>
    <dgm:cxn modelId="{B15D7EE8-333D-4261-8AEB-8D6C3C93F454}" type="presParOf" srcId="{2E9B9A4D-4A74-4993-96BC-B025C123D373}" destId="{0AB5F564-F9D4-4108-AB66-21EF22C2CDD2}" srcOrd="1" destOrd="0" presId="urn:microsoft.com/office/officeart/2005/8/layout/hList7#1"/>
    <dgm:cxn modelId="{30ABE062-0ED6-4891-9C2E-762B1F09AC00}" type="presParOf" srcId="{2E9B9A4D-4A74-4993-96BC-B025C123D373}" destId="{2EF360C7-4F28-48CC-8F81-81D892D4994A}" srcOrd="2" destOrd="0" presId="urn:microsoft.com/office/officeart/2005/8/layout/hList7#1"/>
    <dgm:cxn modelId="{58E5D2BE-D01E-4873-B969-3590CE068E97}" type="presParOf" srcId="{2E9B9A4D-4A74-4993-96BC-B025C123D373}" destId="{7B7BD260-E24D-4024-A4BF-7277A2FA853E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349F00-D823-4563-BFE0-593A30A32CE1}" type="doc">
      <dgm:prSet loTypeId="urn:microsoft.com/office/officeart/2005/8/layout/cycle8" loCatId="cycle" qsTypeId="urn:microsoft.com/office/officeart/2005/8/quickstyle/simple1" qsCatId="simple" csTypeId="urn:microsoft.com/office/officeart/2005/8/colors/colorful5" csCatId="colorful" phldr="1"/>
      <dgm:spPr/>
    </dgm:pt>
    <dgm:pt modelId="{EE5B6D8C-7AC9-4BC0-994E-7B18E1C0D5E1}">
      <dgm:prSet phldrT="[Texto]"/>
      <dgm:spPr/>
      <dgm:t>
        <a:bodyPr/>
        <a:lstStyle/>
        <a:p>
          <a:r>
            <a:rPr lang="es-ES" b="1" dirty="0" smtClean="0">
              <a:latin typeface="Work Sans Light" panose="020B0604020202020204" charset="0"/>
            </a:rPr>
            <a:t>Dimensión aptitudinal</a:t>
          </a:r>
          <a:endParaRPr lang="es-CO" b="1" dirty="0"/>
        </a:p>
      </dgm:t>
    </dgm:pt>
    <dgm:pt modelId="{844AA6CB-5DEF-4EA5-8037-D4B799401341}" type="parTrans" cxnId="{532590BF-AE7E-4528-B944-5187D1881D34}">
      <dgm:prSet/>
      <dgm:spPr/>
      <dgm:t>
        <a:bodyPr/>
        <a:lstStyle/>
        <a:p>
          <a:endParaRPr lang="es-CO" b="1"/>
        </a:p>
      </dgm:t>
    </dgm:pt>
    <dgm:pt modelId="{D2DA14DE-34EE-4C59-8010-79089AA4AB48}" type="sibTrans" cxnId="{532590BF-AE7E-4528-B944-5187D1881D34}">
      <dgm:prSet/>
      <dgm:spPr/>
      <dgm:t>
        <a:bodyPr/>
        <a:lstStyle/>
        <a:p>
          <a:endParaRPr lang="es-CO" b="1"/>
        </a:p>
      </dgm:t>
    </dgm:pt>
    <dgm:pt modelId="{660368AC-5C06-4720-B1F3-D95BC236CCFD}">
      <dgm:prSet phldrT="[Texto]"/>
      <dgm:spPr/>
      <dgm:t>
        <a:bodyPr/>
        <a:lstStyle/>
        <a:p>
          <a:r>
            <a:rPr lang="es-ES" b="1" smtClean="0">
              <a:latin typeface="Work Sans Light" panose="020B0604020202020204" charset="0"/>
            </a:rPr>
            <a:t>Dimensión actitudinal</a:t>
          </a:r>
          <a:endParaRPr lang="es-CO" b="1" dirty="0"/>
        </a:p>
      </dgm:t>
    </dgm:pt>
    <dgm:pt modelId="{BC5A18C0-D923-4CA9-9235-491C1013118B}" type="parTrans" cxnId="{A188C265-2E7F-403D-A018-F3BB8C0B40E7}">
      <dgm:prSet/>
      <dgm:spPr/>
      <dgm:t>
        <a:bodyPr/>
        <a:lstStyle/>
        <a:p>
          <a:endParaRPr lang="es-CO" b="1"/>
        </a:p>
      </dgm:t>
    </dgm:pt>
    <dgm:pt modelId="{EDB315DD-B120-42A4-AC7A-194A2CAF1467}" type="sibTrans" cxnId="{A188C265-2E7F-403D-A018-F3BB8C0B40E7}">
      <dgm:prSet/>
      <dgm:spPr/>
      <dgm:t>
        <a:bodyPr/>
        <a:lstStyle/>
        <a:p>
          <a:endParaRPr lang="es-CO" b="1"/>
        </a:p>
      </dgm:t>
    </dgm:pt>
    <dgm:pt modelId="{D79F2EC9-9A55-4C0C-A6B3-A17948DA6490}">
      <dgm:prSet phldrT="[Texto]"/>
      <dgm:spPr/>
      <dgm:t>
        <a:bodyPr/>
        <a:lstStyle/>
        <a:p>
          <a:r>
            <a:rPr lang="es-ES" b="1" dirty="0" smtClean="0">
              <a:latin typeface="Work Sans Light" panose="020B0604020202020204" charset="0"/>
            </a:rPr>
            <a:t>Dimensión cognitiva</a:t>
          </a:r>
          <a:endParaRPr lang="es-CO" b="1" dirty="0"/>
        </a:p>
      </dgm:t>
    </dgm:pt>
    <dgm:pt modelId="{ACD9DCCA-49C0-4290-8B7E-BB8725E39159}" type="parTrans" cxnId="{6E6DC802-9C10-4ACB-B42F-00295C6E85F4}">
      <dgm:prSet/>
      <dgm:spPr/>
      <dgm:t>
        <a:bodyPr/>
        <a:lstStyle/>
        <a:p>
          <a:endParaRPr lang="es-CO" b="1"/>
        </a:p>
      </dgm:t>
    </dgm:pt>
    <dgm:pt modelId="{17FA1451-0628-4740-96C1-64A3DB6F95C6}" type="sibTrans" cxnId="{6E6DC802-9C10-4ACB-B42F-00295C6E85F4}">
      <dgm:prSet/>
      <dgm:spPr/>
      <dgm:t>
        <a:bodyPr/>
        <a:lstStyle/>
        <a:p>
          <a:endParaRPr lang="es-CO" b="1"/>
        </a:p>
      </dgm:t>
    </dgm:pt>
    <dgm:pt modelId="{2243C7A2-4A87-43B9-8893-CB67A7F50FF0}" type="pres">
      <dgm:prSet presAssocID="{A6349F00-D823-4563-BFE0-593A30A32CE1}" presName="compositeShape" presStyleCnt="0">
        <dgm:presLayoutVars>
          <dgm:chMax val="7"/>
          <dgm:dir/>
          <dgm:resizeHandles val="exact"/>
        </dgm:presLayoutVars>
      </dgm:prSet>
      <dgm:spPr/>
    </dgm:pt>
    <dgm:pt modelId="{E5B6427B-6C1D-4CF9-8F88-89BAEED12C4E}" type="pres">
      <dgm:prSet presAssocID="{A6349F00-D823-4563-BFE0-593A30A32CE1}" presName="wedge1" presStyleLbl="node1" presStyleIdx="0" presStyleCnt="3"/>
      <dgm:spPr/>
      <dgm:t>
        <a:bodyPr/>
        <a:lstStyle/>
        <a:p>
          <a:endParaRPr lang="es-CO"/>
        </a:p>
      </dgm:t>
    </dgm:pt>
    <dgm:pt modelId="{27A8BA7D-3732-4CAE-97DE-A168604717BA}" type="pres">
      <dgm:prSet presAssocID="{A6349F00-D823-4563-BFE0-593A30A32CE1}" presName="dummy1a" presStyleCnt="0"/>
      <dgm:spPr/>
    </dgm:pt>
    <dgm:pt modelId="{B4805869-0118-4A2C-BE8A-216A9980EC71}" type="pres">
      <dgm:prSet presAssocID="{A6349F00-D823-4563-BFE0-593A30A32CE1}" presName="dummy1b" presStyleCnt="0"/>
      <dgm:spPr/>
    </dgm:pt>
    <dgm:pt modelId="{0FAE2D9D-D30D-4F19-B0C3-8A8B72FB9BFF}" type="pres">
      <dgm:prSet presAssocID="{A6349F00-D823-4563-BFE0-593A30A32CE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D9ACEF9-A145-40B8-8AC0-397CCA9F9E22}" type="pres">
      <dgm:prSet presAssocID="{A6349F00-D823-4563-BFE0-593A30A32CE1}" presName="wedge2" presStyleLbl="node1" presStyleIdx="1" presStyleCnt="3"/>
      <dgm:spPr/>
      <dgm:t>
        <a:bodyPr/>
        <a:lstStyle/>
        <a:p>
          <a:endParaRPr lang="es-CO"/>
        </a:p>
      </dgm:t>
    </dgm:pt>
    <dgm:pt modelId="{9F02CBAE-65AD-4432-9246-46670B42404A}" type="pres">
      <dgm:prSet presAssocID="{A6349F00-D823-4563-BFE0-593A30A32CE1}" presName="dummy2a" presStyleCnt="0"/>
      <dgm:spPr/>
    </dgm:pt>
    <dgm:pt modelId="{32964A81-EA24-49A0-8B40-B169363F3A95}" type="pres">
      <dgm:prSet presAssocID="{A6349F00-D823-4563-BFE0-593A30A32CE1}" presName="dummy2b" presStyleCnt="0"/>
      <dgm:spPr/>
    </dgm:pt>
    <dgm:pt modelId="{6D927403-506C-415F-BC4D-0091652018D7}" type="pres">
      <dgm:prSet presAssocID="{A6349F00-D823-4563-BFE0-593A30A32CE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E4CD71B-98FD-455C-9861-9DD1383AA5EA}" type="pres">
      <dgm:prSet presAssocID="{A6349F00-D823-4563-BFE0-593A30A32CE1}" presName="wedge3" presStyleLbl="node1" presStyleIdx="2" presStyleCnt="3"/>
      <dgm:spPr/>
      <dgm:t>
        <a:bodyPr/>
        <a:lstStyle/>
        <a:p>
          <a:endParaRPr lang="es-CO"/>
        </a:p>
      </dgm:t>
    </dgm:pt>
    <dgm:pt modelId="{4418307F-3C33-47BB-96A5-8FFA07C9E129}" type="pres">
      <dgm:prSet presAssocID="{A6349F00-D823-4563-BFE0-593A30A32CE1}" presName="dummy3a" presStyleCnt="0"/>
      <dgm:spPr/>
    </dgm:pt>
    <dgm:pt modelId="{F13F9C4B-2053-4662-B1DC-54497D1FBA96}" type="pres">
      <dgm:prSet presAssocID="{A6349F00-D823-4563-BFE0-593A30A32CE1}" presName="dummy3b" presStyleCnt="0"/>
      <dgm:spPr/>
    </dgm:pt>
    <dgm:pt modelId="{87200FDD-B626-401D-8005-85B269F397CE}" type="pres">
      <dgm:prSet presAssocID="{A6349F00-D823-4563-BFE0-593A30A32CE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CC11E35-7FCF-4162-936B-A3EA0A7707DF}" type="pres">
      <dgm:prSet presAssocID="{D2DA14DE-34EE-4C59-8010-79089AA4AB48}" presName="arrowWedge1" presStyleLbl="fgSibTrans2D1" presStyleIdx="0" presStyleCnt="3"/>
      <dgm:spPr/>
    </dgm:pt>
    <dgm:pt modelId="{E32536FD-1F5B-4352-A1AC-2D514B4B3240}" type="pres">
      <dgm:prSet presAssocID="{EDB315DD-B120-42A4-AC7A-194A2CAF1467}" presName="arrowWedge2" presStyleLbl="fgSibTrans2D1" presStyleIdx="1" presStyleCnt="3"/>
      <dgm:spPr/>
    </dgm:pt>
    <dgm:pt modelId="{0416D558-1398-4BF7-B51C-E28C5B29C23B}" type="pres">
      <dgm:prSet presAssocID="{17FA1451-0628-4740-96C1-64A3DB6F95C6}" presName="arrowWedge3" presStyleLbl="fgSibTrans2D1" presStyleIdx="2" presStyleCnt="3"/>
      <dgm:spPr/>
    </dgm:pt>
  </dgm:ptLst>
  <dgm:cxnLst>
    <dgm:cxn modelId="{A188C265-2E7F-403D-A018-F3BB8C0B40E7}" srcId="{A6349F00-D823-4563-BFE0-593A30A32CE1}" destId="{660368AC-5C06-4720-B1F3-D95BC236CCFD}" srcOrd="1" destOrd="0" parTransId="{BC5A18C0-D923-4CA9-9235-491C1013118B}" sibTransId="{EDB315DD-B120-42A4-AC7A-194A2CAF1467}"/>
    <dgm:cxn modelId="{36CF0DEF-25FE-4F4D-88B6-4B91358416D6}" type="presOf" srcId="{EE5B6D8C-7AC9-4BC0-994E-7B18E1C0D5E1}" destId="{0FAE2D9D-D30D-4F19-B0C3-8A8B72FB9BFF}" srcOrd="1" destOrd="0" presId="urn:microsoft.com/office/officeart/2005/8/layout/cycle8"/>
    <dgm:cxn modelId="{A88C8823-88C7-42F0-A12D-E5AC6C6D04A7}" type="presOf" srcId="{660368AC-5C06-4720-B1F3-D95BC236CCFD}" destId="{6D927403-506C-415F-BC4D-0091652018D7}" srcOrd="1" destOrd="0" presId="urn:microsoft.com/office/officeart/2005/8/layout/cycle8"/>
    <dgm:cxn modelId="{D91909CF-E74F-40A4-8698-0D20334752F6}" type="presOf" srcId="{EE5B6D8C-7AC9-4BC0-994E-7B18E1C0D5E1}" destId="{E5B6427B-6C1D-4CF9-8F88-89BAEED12C4E}" srcOrd="0" destOrd="0" presId="urn:microsoft.com/office/officeart/2005/8/layout/cycle8"/>
    <dgm:cxn modelId="{02B98B2C-522E-4129-B14C-DB63743A806C}" type="presOf" srcId="{D79F2EC9-9A55-4C0C-A6B3-A17948DA6490}" destId="{8E4CD71B-98FD-455C-9861-9DD1383AA5EA}" srcOrd="0" destOrd="0" presId="urn:microsoft.com/office/officeart/2005/8/layout/cycle8"/>
    <dgm:cxn modelId="{6E6DC802-9C10-4ACB-B42F-00295C6E85F4}" srcId="{A6349F00-D823-4563-BFE0-593A30A32CE1}" destId="{D79F2EC9-9A55-4C0C-A6B3-A17948DA6490}" srcOrd="2" destOrd="0" parTransId="{ACD9DCCA-49C0-4290-8B7E-BB8725E39159}" sibTransId="{17FA1451-0628-4740-96C1-64A3DB6F95C6}"/>
    <dgm:cxn modelId="{8AEBE4B0-9DEA-4679-BA1C-64FC9A17ED05}" type="presOf" srcId="{A6349F00-D823-4563-BFE0-593A30A32CE1}" destId="{2243C7A2-4A87-43B9-8893-CB67A7F50FF0}" srcOrd="0" destOrd="0" presId="urn:microsoft.com/office/officeart/2005/8/layout/cycle8"/>
    <dgm:cxn modelId="{532590BF-AE7E-4528-B944-5187D1881D34}" srcId="{A6349F00-D823-4563-BFE0-593A30A32CE1}" destId="{EE5B6D8C-7AC9-4BC0-994E-7B18E1C0D5E1}" srcOrd="0" destOrd="0" parTransId="{844AA6CB-5DEF-4EA5-8037-D4B799401341}" sibTransId="{D2DA14DE-34EE-4C59-8010-79089AA4AB48}"/>
    <dgm:cxn modelId="{E58C2055-2624-4280-9090-0456E86B92E9}" type="presOf" srcId="{660368AC-5C06-4720-B1F3-D95BC236CCFD}" destId="{7D9ACEF9-A145-40B8-8AC0-397CCA9F9E22}" srcOrd="0" destOrd="0" presId="urn:microsoft.com/office/officeart/2005/8/layout/cycle8"/>
    <dgm:cxn modelId="{555E70E0-363E-4E65-9175-00AFF3E63EA8}" type="presOf" srcId="{D79F2EC9-9A55-4C0C-A6B3-A17948DA6490}" destId="{87200FDD-B626-401D-8005-85B269F397CE}" srcOrd="1" destOrd="0" presId="urn:microsoft.com/office/officeart/2005/8/layout/cycle8"/>
    <dgm:cxn modelId="{A7931F9E-25D7-4A8A-B7D8-BCE1630C12E9}" type="presParOf" srcId="{2243C7A2-4A87-43B9-8893-CB67A7F50FF0}" destId="{E5B6427B-6C1D-4CF9-8F88-89BAEED12C4E}" srcOrd="0" destOrd="0" presId="urn:microsoft.com/office/officeart/2005/8/layout/cycle8"/>
    <dgm:cxn modelId="{4C40406E-B8E6-421B-85E5-F8EA305AA899}" type="presParOf" srcId="{2243C7A2-4A87-43B9-8893-CB67A7F50FF0}" destId="{27A8BA7D-3732-4CAE-97DE-A168604717BA}" srcOrd="1" destOrd="0" presId="urn:microsoft.com/office/officeart/2005/8/layout/cycle8"/>
    <dgm:cxn modelId="{15F9483A-FF8B-4537-9EAB-139419F042B7}" type="presParOf" srcId="{2243C7A2-4A87-43B9-8893-CB67A7F50FF0}" destId="{B4805869-0118-4A2C-BE8A-216A9980EC71}" srcOrd="2" destOrd="0" presId="urn:microsoft.com/office/officeart/2005/8/layout/cycle8"/>
    <dgm:cxn modelId="{1407FBAA-950D-4B7B-8C01-4CAB8442314B}" type="presParOf" srcId="{2243C7A2-4A87-43B9-8893-CB67A7F50FF0}" destId="{0FAE2D9D-D30D-4F19-B0C3-8A8B72FB9BFF}" srcOrd="3" destOrd="0" presId="urn:microsoft.com/office/officeart/2005/8/layout/cycle8"/>
    <dgm:cxn modelId="{534D6366-76B5-4628-A525-7CD9AFDC627A}" type="presParOf" srcId="{2243C7A2-4A87-43B9-8893-CB67A7F50FF0}" destId="{7D9ACEF9-A145-40B8-8AC0-397CCA9F9E22}" srcOrd="4" destOrd="0" presId="urn:microsoft.com/office/officeart/2005/8/layout/cycle8"/>
    <dgm:cxn modelId="{5E85C46D-439F-44AD-ADA4-18F70FD53108}" type="presParOf" srcId="{2243C7A2-4A87-43B9-8893-CB67A7F50FF0}" destId="{9F02CBAE-65AD-4432-9246-46670B42404A}" srcOrd="5" destOrd="0" presId="urn:microsoft.com/office/officeart/2005/8/layout/cycle8"/>
    <dgm:cxn modelId="{068A5485-5EE9-4C15-B19A-DCD3B400CEF5}" type="presParOf" srcId="{2243C7A2-4A87-43B9-8893-CB67A7F50FF0}" destId="{32964A81-EA24-49A0-8B40-B169363F3A95}" srcOrd="6" destOrd="0" presId="urn:microsoft.com/office/officeart/2005/8/layout/cycle8"/>
    <dgm:cxn modelId="{3D83B9C8-897D-4763-A3A1-0267409E081A}" type="presParOf" srcId="{2243C7A2-4A87-43B9-8893-CB67A7F50FF0}" destId="{6D927403-506C-415F-BC4D-0091652018D7}" srcOrd="7" destOrd="0" presId="urn:microsoft.com/office/officeart/2005/8/layout/cycle8"/>
    <dgm:cxn modelId="{3F5E75B9-B48A-4C97-82E2-086B02AF413C}" type="presParOf" srcId="{2243C7A2-4A87-43B9-8893-CB67A7F50FF0}" destId="{8E4CD71B-98FD-455C-9861-9DD1383AA5EA}" srcOrd="8" destOrd="0" presId="urn:microsoft.com/office/officeart/2005/8/layout/cycle8"/>
    <dgm:cxn modelId="{F0DDB2DF-8E6C-4600-A790-DC25AFC21459}" type="presParOf" srcId="{2243C7A2-4A87-43B9-8893-CB67A7F50FF0}" destId="{4418307F-3C33-47BB-96A5-8FFA07C9E129}" srcOrd="9" destOrd="0" presId="urn:microsoft.com/office/officeart/2005/8/layout/cycle8"/>
    <dgm:cxn modelId="{18D76D38-C37B-411A-A086-BA3998589AD1}" type="presParOf" srcId="{2243C7A2-4A87-43B9-8893-CB67A7F50FF0}" destId="{F13F9C4B-2053-4662-B1DC-54497D1FBA96}" srcOrd="10" destOrd="0" presId="urn:microsoft.com/office/officeart/2005/8/layout/cycle8"/>
    <dgm:cxn modelId="{40AA40FD-4CC1-4A1C-A838-F17D7581EEF4}" type="presParOf" srcId="{2243C7A2-4A87-43B9-8893-CB67A7F50FF0}" destId="{87200FDD-B626-401D-8005-85B269F397CE}" srcOrd="11" destOrd="0" presId="urn:microsoft.com/office/officeart/2005/8/layout/cycle8"/>
    <dgm:cxn modelId="{6EC6F5C9-961F-4811-9FEF-C11FEB02179F}" type="presParOf" srcId="{2243C7A2-4A87-43B9-8893-CB67A7F50FF0}" destId="{CCC11E35-7FCF-4162-936B-A3EA0A7707DF}" srcOrd="12" destOrd="0" presId="urn:microsoft.com/office/officeart/2005/8/layout/cycle8"/>
    <dgm:cxn modelId="{947D6714-6960-455A-AD85-50C844E0AA78}" type="presParOf" srcId="{2243C7A2-4A87-43B9-8893-CB67A7F50FF0}" destId="{E32536FD-1F5B-4352-A1AC-2D514B4B3240}" srcOrd="13" destOrd="0" presId="urn:microsoft.com/office/officeart/2005/8/layout/cycle8"/>
    <dgm:cxn modelId="{CE158ED9-12B7-493F-84BF-9333D6AC70E0}" type="presParOf" srcId="{2243C7A2-4A87-43B9-8893-CB67A7F50FF0}" destId="{0416D558-1398-4BF7-B51C-E28C5B29C23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349F00-D823-4563-BFE0-593A30A32CE1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</dgm:pt>
    <dgm:pt modelId="{EE5B6D8C-7AC9-4BC0-994E-7B18E1C0D5E1}">
      <dgm:prSet phldrT="[Texto]" custT="1"/>
      <dgm:spPr/>
      <dgm:t>
        <a:bodyPr/>
        <a:lstStyle/>
        <a:p>
          <a:r>
            <a:rPr lang="es-CO" sz="1100" b="1" dirty="0" smtClean="0"/>
            <a:t>Dominio</a:t>
          </a:r>
          <a:endParaRPr lang="es-CO" sz="1100" b="1" dirty="0"/>
        </a:p>
      </dgm:t>
    </dgm:pt>
    <dgm:pt modelId="{844AA6CB-5DEF-4EA5-8037-D4B799401341}" type="parTrans" cxnId="{532590BF-AE7E-4528-B944-5187D1881D34}">
      <dgm:prSet/>
      <dgm:spPr/>
      <dgm:t>
        <a:bodyPr/>
        <a:lstStyle/>
        <a:p>
          <a:endParaRPr lang="es-CO" sz="2800" b="1"/>
        </a:p>
      </dgm:t>
    </dgm:pt>
    <dgm:pt modelId="{D2DA14DE-34EE-4C59-8010-79089AA4AB48}" type="sibTrans" cxnId="{532590BF-AE7E-4528-B944-5187D1881D34}">
      <dgm:prSet/>
      <dgm:spPr/>
      <dgm:t>
        <a:bodyPr/>
        <a:lstStyle/>
        <a:p>
          <a:endParaRPr lang="es-CO" sz="2800" b="1"/>
        </a:p>
      </dgm:t>
    </dgm:pt>
    <dgm:pt modelId="{660368AC-5C06-4720-B1F3-D95BC236CCFD}">
      <dgm:prSet phldrT="[Texto]" custT="1"/>
      <dgm:spPr/>
      <dgm:t>
        <a:bodyPr/>
        <a:lstStyle/>
        <a:p>
          <a:r>
            <a:rPr lang="es-ES" sz="1100" b="1" dirty="0" smtClean="0">
              <a:latin typeface="Work Sans Light" panose="020B0604020202020204" charset="0"/>
            </a:rPr>
            <a:t>Competencia</a:t>
          </a:r>
          <a:endParaRPr lang="es-CO" sz="1100" b="1" dirty="0"/>
        </a:p>
      </dgm:t>
    </dgm:pt>
    <dgm:pt modelId="{BC5A18C0-D923-4CA9-9235-491C1013118B}" type="parTrans" cxnId="{A188C265-2E7F-403D-A018-F3BB8C0B40E7}">
      <dgm:prSet/>
      <dgm:spPr/>
      <dgm:t>
        <a:bodyPr/>
        <a:lstStyle/>
        <a:p>
          <a:endParaRPr lang="es-CO" sz="2800" b="1"/>
        </a:p>
      </dgm:t>
    </dgm:pt>
    <dgm:pt modelId="{EDB315DD-B120-42A4-AC7A-194A2CAF1467}" type="sibTrans" cxnId="{A188C265-2E7F-403D-A018-F3BB8C0B40E7}">
      <dgm:prSet/>
      <dgm:spPr/>
      <dgm:t>
        <a:bodyPr/>
        <a:lstStyle/>
        <a:p>
          <a:endParaRPr lang="es-CO" sz="2800" b="1"/>
        </a:p>
      </dgm:t>
    </dgm:pt>
    <dgm:pt modelId="{D79F2EC9-9A55-4C0C-A6B3-A17948DA6490}">
      <dgm:prSet phldrT="[Texto]" custT="1"/>
      <dgm:spPr/>
      <dgm:t>
        <a:bodyPr/>
        <a:lstStyle/>
        <a:p>
          <a:r>
            <a:rPr lang="es-ES" sz="1100" b="1" dirty="0" smtClean="0">
              <a:latin typeface="Work Sans Light" panose="020B0604020202020204" charset="0"/>
            </a:rPr>
            <a:t>Criterios de desempeño</a:t>
          </a:r>
          <a:endParaRPr lang="es-CO" sz="1100" b="1" dirty="0"/>
        </a:p>
      </dgm:t>
    </dgm:pt>
    <dgm:pt modelId="{ACD9DCCA-49C0-4290-8B7E-BB8725E39159}" type="parTrans" cxnId="{6E6DC802-9C10-4ACB-B42F-00295C6E85F4}">
      <dgm:prSet/>
      <dgm:spPr/>
      <dgm:t>
        <a:bodyPr/>
        <a:lstStyle/>
        <a:p>
          <a:endParaRPr lang="es-CO" sz="2800" b="1"/>
        </a:p>
      </dgm:t>
    </dgm:pt>
    <dgm:pt modelId="{17FA1451-0628-4740-96C1-64A3DB6F95C6}" type="sibTrans" cxnId="{6E6DC802-9C10-4ACB-B42F-00295C6E85F4}">
      <dgm:prSet/>
      <dgm:spPr/>
      <dgm:t>
        <a:bodyPr/>
        <a:lstStyle/>
        <a:p>
          <a:endParaRPr lang="es-CO" sz="2800" b="1"/>
        </a:p>
      </dgm:t>
    </dgm:pt>
    <dgm:pt modelId="{0486A8B3-EA1F-442B-A7F5-7747D9234F6B}" type="pres">
      <dgm:prSet presAssocID="{A6349F00-D823-4563-BFE0-593A30A32CE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F4428935-C4F3-49D3-8EC4-83B7D094CD69}" type="pres">
      <dgm:prSet presAssocID="{EE5B6D8C-7AC9-4BC0-994E-7B18E1C0D5E1}" presName="Accent1" presStyleCnt="0"/>
      <dgm:spPr/>
    </dgm:pt>
    <dgm:pt modelId="{1F55BA19-AD77-45A3-9425-824706318BDC}" type="pres">
      <dgm:prSet presAssocID="{EE5B6D8C-7AC9-4BC0-994E-7B18E1C0D5E1}" presName="Accent" presStyleLbl="node1" presStyleIdx="0" presStyleCnt="3"/>
      <dgm:spPr/>
    </dgm:pt>
    <dgm:pt modelId="{32374746-CD8D-4AEE-87D1-5365C8E59690}" type="pres">
      <dgm:prSet presAssocID="{EE5B6D8C-7AC9-4BC0-994E-7B18E1C0D5E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2E6FC0-23D8-4887-AD95-63AE88B8ABC1}" type="pres">
      <dgm:prSet presAssocID="{660368AC-5C06-4720-B1F3-D95BC236CCFD}" presName="Accent2" presStyleCnt="0"/>
      <dgm:spPr/>
    </dgm:pt>
    <dgm:pt modelId="{A151A307-AE32-4920-BC52-DC0CFC6A5507}" type="pres">
      <dgm:prSet presAssocID="{660368AC-5C06-4720-B1F3-D95BC236CCFD}" presName="Accent" presStyleLbl="node1" presStyleIdx="1" presStyleCnt="3"/>
      <dgm:spPr/>
    </dgm:pt>
    <dgm:pt modelId="{67FF3865-CE03-4C9E-998F-2C36D83B5C04}" type="pres">
      <dgm:prSet presAssocID="{660368AC-5C06-4720-B1F3-D95BC236CCF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6ADFA2-59C1-404E-B413-B6DD7ACB21C1}" type="pres">
      <dgm:prSet presAssocID="{D79F2EC9-9A55-4C0C-A6B3-A17948DA6490}" presName="Accent3" presStyleCnt="0"/>
      <dgm:spPr/>
    </dgm:pt>
    <dgm:pt modelId="{7348AB00-5BE5-44D2-9A26-F4F020BC21FE}" type="pres">
      <dgm:prSet presAssocID="{D79F2EC9-9A55-4C0C-A6B3-A17948DA6490}" presName="Accent" presStyleLbl="node1" presStyleIdx="2" presStyleCnt="3"/>
      <dgm:spPr/>
    </dgm:pt>
    <dgm:pt modelId="{4082E1FE-5ACD-4693-B078-D0A0CC30621D}" type="pres">
      <dgm:prSet presAssocID="{D79F2EC9-9A55-4C0C-A6B3-A17948DA649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A59B2AF-BD87-47F1-B92A-8D5FA8900779}" type="presOf" srcId="{A6349F00-D823-4563-BFE0-593A30A32CE1}" destId="{0486A8B3-EA1F-442B-A7F5-7747D9234F6B}" srcOrd="0" destOrd="0" presId="urn:microsoft.com/office/officeart/2009/layout/CircleArrowProcess"/>
    <dgm:cxn modelId="{A188C265-2E7F-403D-A018-F3BB8C0B40E7}" srcId="{A6349F00-D823-4563-BFE0-593A30A32CE1}" destId="{660368AC-5C06-4720-B1F3-D95BC236CCFD}" srcOrd="1" destOrd="0" parTransId="{BC5A18C0-D923-4CA9-9235-491C1013118B}" sibTransId="{EDB315DD-B120-42A4-AC7A-194A2CAF1467}"/>
    <dgm:cxn modelId="{6E6DC802-9C10-4ACB-B42F-00295C6E85F4}" srcId="{A6349F00-D823-4563-BFE0-593A30A32CE1}" destId="{D79F2EC9-9A55-4C0C-A6B3-A17948DA6490}" srcOrd="2" destOrd="0" parTransId="{ACD9DCCA-49C0-4290-8B7E-BB8725E39159}" sibTransId="{17FA1451-0628-4740-96C1-64A3DB6F95C6}"/>
    <dgm:cxn modelId="{3B56A26F-A5CF-4C13-8C62-0D8B3693B946}" type="presOf" srcId="{660368AC-5C06-4720-B1F3-D95BC236CCFD}" destId="{67FF3865-CE03-4C9E-998F-2C36D83B5C04}" srcOrd="0" destOrd="0" presId="urn:microsoft.com/office/officeart/2009/layout/CircleArrowProcess"/>
    <dgm:cxn modelId="{532590BF-AE7E-4528-B944-5187D1881D34}" srcId="{A6349F00-D823-4563-BFE0-593A30A32CE1}" destId="{EE5B6D8C-7AC9-4BC0-994E-7B18E1C0D5E1}" srcOrd="0" destOrd="0" parTransId="{844AA6CB-5DEF-4EA5-8037-D4B799401341}" sibTransId="{D2DA14DE-34EE-4C59-8010-79089AA4AB48}"/>
    <dgm:cxn modelId="{A8A3DEC6-4211-4009-B4E7-505AFFB8C9B3}" type="presOf" srcId="{EE5B6D8C-7AC9-4BC0-994E-7B18E1C0D5E1}" destId="{32374746-CD8D-4AEE-87D1-5365C8E59690}" srcOrd="0" destOrd="0" presId="urn:microsoft.com/office/officeart/2009/layout/CircleArrowProcess"/>
    <dgm:cxn modelId="{8BBA59CE-BD0E-4219-ABEF-4B99058F801E}" type="presOf" srcId="{D79F2EC9-9A55-4C0C-A6B3-A17948DA6490}" destId="{4082E1FE-5ACD-4693-B078-D0A0CC30621D}" srcOrd="0" destOrd="0" presId="urn:microsoft.com/office/officeart/2009/layout/CircleArrowProcess"/>
    <dgm:cxn modelId="{C92AE44E-18E3-485C-BAAA-5F55EE1C76A3}" type="presParOf" srcId="{0486A8B3-EA1F-442B-A7F5-7747D9234F6B}" destId="{F4428935-C4F3-49D3-8EC4-83B7D094CD69}" srcOrd="0" destOrd="0" presId="urn:microsoft.com/office/officeart/2009/layout/CircleArrowProcess"/>
    <dgm:cxn modelId="{9AB295B0-E3EF-4B9B-A9AB-BD1866404228}" type="presParOf" srcId="{F4428935-C4F3-49D3-8EC4-83B7D094CD69}" destId="{1F55BA19-AD77-45A3-9425-824706318BDC}" srcOrd="0" destOrd="0" presId="urn:microsoft.com/office/officeart/2009/layout/CircleArrowProcess"/>
    <dgm:cxn modelId="{ACDE0427-3CCF-4309-8222-6E63DB3E8DDC}" type="presParOf" srcId="{0486A8B3-EA1F-442B-A7F5-7747D9234F6B}" destId="{32374746-CD8D-4AEE-87D1-5365C8E59690}" srcOrd="1" destOrd="0" presId="urn:microsoft.com/office/officeart/2009/layout/CircleArrowProcess"/>
    <dgm:cxn modelId="{9734FF07-5401-42A8-BA31-0451FA7E83F7}" type="presParOf" srcId="{0486A8B3-EA1F-442B-A7F5-7747D9234F6B}" destId="{DB2E6FC0-23D8-4887-AD95-63AE88B8ABC1}" srcOrd="2" destOrd="0" presId="urn:microsoft.com/office/officeart/2009/layout/CircleArrowProcess"/>
    <dgm:cxn modelId="{C01CF2A1-A74A-4510-B9F1-11864D96709E}" type="presParOf" srcId="{DB2E6FC0-23D8-4887-AD95-63AE88B8ABC1}" destId="{A151A307-AE32-4920-BC52-DC0CFC6A5507}" srcOrd="0" destOrd="0" presId="urn:microsoft.com/office/officeart/2009/layout/CircleArrowProcess"/>
    <dgm:cxn modelId="{AAFE6EAF-CE24-4C16-9EDB-9298E5F5E1D8}" type="presParOf" srcId="{0486A8B3-EA1F-442B-A7F5-7747D9234F6B}" destId="{67FF3865-CE03-4C9E-998F-2C36D83B5C04}" srcOrd="3" destOrd="0" presId="urn:microsoft.com/office/officeart/2009/layout/CircleArrowProcess"/>
    <dgm:cxn modelId="{505F3860-FA23-4810-BAE8-B35E56B77C4E}" type="presParOf" srcId="{0486A8B3-EA1F-442B-A7F5-7747D9234F6B}" destId="{F46ADFA2-59C1-404E-B413-B6DD7ACB21C1}" srcOrd="4" destOrd="0" presId="urn:microsoft.com/office/officeart/2009/layout/CircleArrowProcess"/>
    <dgm:cxn modelId="{587CB180-52EF-4354-B876-FB385D6AA04E}" type="presParOf" srcId="{F46ADFA2-59C1-404E-B413-B6DD7ACB21C1}" destId="{7348AB00-5BE5-44D2-9A26-F4F020BC21FE}" srcOrd="0" destOrd="0" presId="urn:microsoft.com/office/officeart/2009/layout/CircleArrowProcess"/>
    <dgm:cxn modelId="{9AEDA98A-647B-4707-B5AD-136A70DC9DBB}" type="presParOf" srcId="{0486A8B3-EA1F-442B-A7F5-7747D9234F6B}" destId="{4082E1FE-5ACD-4693-B078-D0A0CC30621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C7229A-EE5E-432F-8785-D849F687EF04}">
      <dsp:nvSpPr>
        <dsp:cNvPr id="0" name=""/>
        <dsp:cNvSpPr/>
      </dsp:nvSpPr>
      <dsp:spPr>
        <a:xfrm>
          <a:off x="2738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MATERNO - PERINATAL</a:t>
          </a:r>
        </a:p>
      </dsp:txBody>
      <dsp:txXfrm>
        <a:off x="2738" y="789559"/>
        <a:ext cx="983659" cy="789559"/>
      </dsp:txXfrm>
    </dsp:sp>
    <dsp:sp modelId="{E10C6744-6301-4D66-83C5-0B0EDBD8C975}">
      <dsp:nvSpPr>
        <dsp:cNvPr id="0" name=""/>
        <dsp:cNvSpPr/>
      </dsp:nvSpPr>
      <dsp:spPr>
        <a:xfrm>
          <a:off x="165914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FEC71-E108-46FF-BF85-E8A3FFB44D87}">
      <dsp:nvSpPr>
        <dsp:cNvPr id="0" name=""/>
        <dsp:cNvSpPr/>
      </dsp:nvSpPr>
      <dsp:spPr>
        <a:xfrm>
          <a:off x="1015908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ALTERACIONES NUTRICIONALES </a:t>
          </a:r>
        </a:p>
      </dsp:txBody>
      <dsp:txXfrm>
        <a:off x="1015908" y="789559"/>
        <a:ext cx="983659" cy="789559"/>
      </dsp:txXfrm>
    </dsp:sp>
    <dsp:sp modelId="{E9D544C0-A4B3-4455-96BB-3E72A00FCB7C}">
      <dsp:nvSpPr>
        <dsp:cNvPr id="0" name=""/>
        <dsp:cNvSpPr/>
      </dsp:nvSpPr>
      <dsp:spPr>
        <a:xfrm>
          <a:off x="1179083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10C48C-0F94-4F02-AE9F-C9A92A1B44D7}">
      <dsp:nvSpPr>
        <dsp:cNvPr id="0" name=""/>
        <dsp:cNvSpPr/>
      </dsp:nvSpPr>
      <dsp:spPr>
        <a:xfrm>
          <a:off x="2029077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ENFERMEDADES INFECCIOSAS</a:t>
          </a:r>
        </a:p>
      </dsp:txBody>
      <dsp:txXfrm>
        <a:off x="2029077" y="789559"/>
        <a:ext cx="983659" cy="789559"/>
      </dsp:txXfrm>
    </dsp:sp>
    <dsp:sp modelId="{1AC8B126-93E9-4864-99CA-CBA0FFD33834}">
      <dsp:nvSpPr>
        <dsp:cNvPr id="0" name=""/>
        <dsp:cNvSpPr/>
      </dsp:nvSpPr>
      <dsp:spPr>
        <a:xfrm>
          <a:off x="2192252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836DE4-685C-4B66-B522-08BDA1FE1809}">
      <dsp:nvSpPr>
        <dsp:cNvPr id="0" name=""/>
        <dsp:cNvSpPr/>
      </dsp:nvSpPr>
      <dsp:spPr>
        <a:xfrm>
          <a:off x="3042246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TRASTORNOS ASOCIADOS AL USO DE SPA</a:t>
          </a:r>
        </a:p>
      </dsp:txBody>
      <dsp:txXfrm>
        <a:off x="3042246" y="789559"/>
        <a:ext cx="983659" cy="789559"/>
      </dsp:txXfrm>
    </dsp:sp>
    <dsp:sp modelId="{E89C5B7D-957B-4433-9EE4-142205A72DBA}">
      <dsp:nvSpPr>
        <dsp:cNvPr id="0" name=""/>
        <dsp:cNvSpPr/>
      </dsp:nvSpPr>
      <dsp:spPr>
        <a:xfrm>
          <a:off x="3205422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242124-9CF3-42F4-9D88-3FCBEB2C4A14}">
      <dsp:nvSpPr>
        <dsp:cNvPr id="0" name=""/>
        <dsp:cNvSpPr/>
      </dsp:nvSpPr>
      <dsp:spPr>
        <a:xfrm>
          <a:off x="4055415" y="0"/>
          <a:ext cx="1066611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ENFERMERDAD CARDIOVASCULAR  ATEROGÉNICA</a:t>
          </a:r>
        </a:p>
      </dsp:txBody>
      <dsp:txXfrm>
        <a:off x="4055415" y="789559"/>
        <a:ext cx="1066611" cy="789559"/>
      </dsp:txXfrm>
    </dsp:sp>
    <dsp:sp modelId="{6437F66D-E0ED-4E32-91EE-296D7DC15A0A}">
      <dsp:nvSpPr>
        <dsp:cNvPr id="0" name=""/>
        <dsp:cNvSpPr/>
      </dsp:nvSpPr>
      <dsp:spPr>
        <a:xfrm>
          <a:off x="4260067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722D3-6287-4AA6-87A4-396DDDE33FC9}">
      <dsp:nvSpPr>
        <dsp:cNvPr id="0" name=""/>
        <dsp:cNvSpPr/>
      </dsp:nvSpPr>
      <dsp:spPr>
        <a:xfrm>
          <a:off x="5151537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CÁNCER</a:t>
          </a:r>
        </a:p>
      </dsp:txBody>
      <dsp:txXfrm>
        <a:off x="5151537" y="789559"/>
        <a:ext cx="983659" cy="789559"/>
      </dsp:txXfrm>
    </dsp:sp>
    <dsp:sp modelId="{1FA93E8B-E275-4381-B9F0-FBE67F049EA9}">
      <dsp:nvSpPr>
        <dsp:cNvPr id="0" name=""/>
        <dsp:cNvSpPr/>
      </dsp:nvSpPr>
      <dsp:spPr>
        <a:xfrm>
          <a:off x="5314712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9EAC0-5AF9-4F2D-9AD3-E5841E0C8D78}">
      <dsp:nvSpPr>
        <dsp:cNvPr id="0" name=""/>
        <dsp:cNvSpPr/>
      </dsp:nvSpPr>
      <dsp:spPr>
        <a:xfrm>
          <a:off x="6164706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ALTERACIONES  Y TRASTORNOS VISUALES</a:t>
          </a:r>
        </a:p>
      </dsp:txBody>
      <dsp:txXfrm>
        <a:off x="6164706" y="789559"/>
        <a:ext cx="983659" cy="789559"/>
      </dsp:txXfrm>
    </dsp:sp>
    <dsp:sp modelId="{464F3AAB-9247-4280-8A89-CEEB1CDF7063}">
      <dsp:nvSpPr>
        <dsp:cNvPr id="0" name=""/>
        <dsp:cNvSpPr/>
      </dsp:nvSpPr>
      <dsp:spPr>
        <a:xfrm>
          <a:off x="6327881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292DC-67F2-49FC-AAE1-65BB490466D9}">
      <dsp:nvSpPr>
        <dsp:cNvPr id="0" name=""/>
        <dsp:cNvSpPr/>
      </dsp:nvSpPr>
      <dsp:spPr>
        <a:xfrm>
          <a:off x="7177875" y="0"/>
          <a:ext cx="983659" cy="197389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ALTERACIONES Y TRASTORNOS DE LA AUDICIÓN Y COMUNICACIÓN</a:t>
          </a:r>
        </a:p>
      </dsp:txBody>
      <dsp:txXfrm>
        <a:off x="7177875" y="789559"/>
        <a:ext cx="983659" cy="789559"/>
      </dsp:txXfrm>
    </dsp:sp>
    <dsp:sp modelId="{167C7774-7D26-4920-BC36-683726D3384C}">
      <dsp:nvSpPr>
        <dsp:cNvPr id="0" name=""/>
        <dsp:cNvSpPr/>
      </dsp:nvSpPr>
      <dsp:spPr>
        <a:xfrm>
          <a:off x="7341051" y="118433"/>
          <a:ext cx="657308" cy="657308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0DCC3-76F7-4E51-B8C8-DB770A7B20F4}">
      <dsp:nvSpPr>
        <dsp:cNvPr id="0" name=""/>
        <dsp:cNvSpPr/>
      </dsp:nvSpPr>
      <dsp:spPr>
        <a:xfrm>
          <a:off x="326570" y="1579119"/>
          <a:ext cx="7511132" cy="296084"/>
        </a:xfrm>
        <a:prstGeom prst="leftRight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CB777-DF7D-4AF1-B1D8-7817EB8E64A2}">
      <dsp:nvSpPr>
        <dsp:cNvPr id="0" name=""/>
        <dsp:cNvSpPr/>
      </dsp:nvSpPr>
      <dsp:spPr>
        <a:xfrm>
          <a:off x="3292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ALTERACIONES Y TRASTORNOS DE LA SALUD BUCAL</a:t>
          </a:r>
        </a:p>
      </dsp:txBody>
      <dsp:txXfrm>
        <a:off x="3292" y="864275"/>
        <a:ext cx="990313" cy="864275"/>
      </dsp:txXfrm>
    </dsp:sp>
    <dsp:sp modelId="{57DF3C77-6B4C-40E0-857E-8C8BDF868725}">
      <dsp:nvSpPr>
        <dsp:cNvPr id="0" name=""/>
        <dsp:cNvSpPr/>
      </dsp:nvSpPr>
      <dsp:spPr>
        <a:xfrm>
          <a:off x="138694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769390-180B-4717-A6CE-97BA1411405A}">
      <dsp:nvSpPr>
        <dsp:cNvPr id="0" name=""/>
        <dsp:cNvSpPr/>
      </dsp:nvSpPr>
      <dsp:spPr>
        <a:xfrm>
          <a:off x="1023315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PROBLEMAS EN SALUD MENTAL</a:t>
          </a:r>
        </a:p>
      </dsp:txBody>
      <dsp:txXfrm>
        <a:off x="1023315" y="864275"/>
        <a:ext cx="990313" cy="864275"/>
      </dsp:txXfrm>
    </dsp:sp>
    <dsp:sp modelId="{236DD8E8-725E-478D-940C-F2393114D3EB}">
      <dsp:nvSpPr>
        <dsp:cNvPr id="0" name=""/>
        <dsp:cNvSpPr/>
      </dsp:nvSpPr>
      <dsp:spPr>
        <a:xfrm>
          <a:off x="1158717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5B5A38-7B3E-43F8-BD3C-E645FBCBB667}">
      <dsp:nvSpPr>
        <dsp:cNvPr id="0" name=""/>
        <dsp:cNvSpPr/>
      </dsp:nvSpPr>
      <dsp:spPr>
        <a:xfrm>
          <a:off x="2043338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VIOLENCIAS</a:t>
          </a:r>
        </a:p>
      </dsp:txBody>
      <dsp:txXfrm>
        <a:off x="2043338" y="864275"/>
        <a:ext cx="990313" cy="864275"/>
      </dsp:txXfrm>
    </dsp:sp>
    <dsp:sp modelId="{BCA30F42-2585-4F4C-80DB-5C8C5AB07A97}">
      <dsp:nvSpPr>
        <dsp:cNvPr id="0" name=""/>
        <dsp:cNvSpPr/>
      </dsp:nvSpPr>
      <dsp:spPr>
        <a:xfrm>
          <a:off x="2178740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E4A41-AD30-437F-9595-3E8E5E7AB610}">
      <dsp:nvSpPr>
        <dsp:cNvPr id="0" name=""/>
        <dsp:cNvSpPr/>
      </dsp:nvSpPr>
      <dsp:spPr>
        <a:xfrm>
          <a:off x="3063361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ENFERMEDADES RESPIRATORIAS CRÓNICAS</a:t>
          </a:r>
        </a:p>
      </dsp:txBody>
      <dsp:txXfrm>
        <a:off x="3063361" y="864275"/>
        <a:ext cx="990313" cy="864275"/>
      </dsp:txXfrm>
    </dsp:sp>
    <dsp:sp modelId="{3C2C18D0-70B9-43A5-B2D6-AA419FB5F4F3}">
      <dsp:nvSpPr>
        <dsp:cNvPr id="0" name=""/>
        <dsp:cNvSpPr/>
      </dsp:nvSpPr>
      <dsp:spPr>
        <a:xfrm>
          <a:off x="3198763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3413E-2758-4DB0-A955-8683A1E95FC2}">
      <dsp:nvSpPr>
        <dsp:cNvPr id="0" name=""/>
        <dsp:cNvSpPr/>
      </dsp:nvSpPr>
      <dsp:spPr>
        <a:xfrm>
          <a:off x="4083384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ENFERMEDADES ZOONOTICAS</a:t>
          </a:r>
        </a:p>
      </dsp:txBody>
      <dsp:txXfrm>
        <a:off x="4083384" y="864275"/>
        <a:ext cx="990313" cy="864275"/>
      </dsp:txXfrm>
    </dsp:sp>
    <dsp:sp modelId="{328E69E4-D5B5-466A-963A-D715DDBFD32C}">
      <dsp:nvSpPr>
        <dsp:cNvPr id="0" name=""/>
        <dsp:cNvSpPr/>
      </dsp:nvSpPr>
      <dsp:spPr>
        <a:xfrm>
          <a:off x="4218786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D5379D-7091-4DB9-AAD2-B4CF46751237}">
      <dsp:nvSpPr>
        <dsp:cNvPr id="0" name=""/>
        <dsp:cNvSpPr/>
      </dsp:nvSpPr>
      <dsp:spPr>
        <a:xfrm>
          <a:off x="5103407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ACCIDENTES Y ENFERMEDADES LABORALES</a:t>
          </a:r>
        </a:p>
      </dsp:txBody>
      <dsp:txXfrm>
        <a:off x="5103407" y="864275"/>
        <a:ext cx="990313" cy="864275"/>
      </dsp:txXfrm>
    </dsp:sp>
    <dsp:sp modelId="{8023FA5E-AC29-41E7-814D-B7F634D67D0C}">
      <dsp:nvSpPr>
        <dsp:cNvPr id="0" name=""/>
        <dsp:cNvSpPr/>
      </dsp:nvSpPr>
      <dsp:spPr>
        <a:xfrm>
          <a:off x="5238809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46D2AD-5092-44CC-9606-248B2E6E7FBE}">
      <dsp:nvSpPr>
        <dsp:cNvPr id="0" name=""/>
        <dsp:cNvSpPr/>
      </dsp:nvSpPr>
      <dsp:spPr>
        <a:xfrm>
          <a:off x="6123430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ENFERMEDADES HUERFANAS</a:t>
          </a:r>
        </a:p>
      </dsp:txBody>
      <dsp:txXfrm>
        <a:off x="6123430" y="864275"/>
        <a:ext cx="990313" cy="864275"/>
      </dsp:txXfrm>
    </dsp:sp>
    <dsp:sp modelId="{DC0394A2-B782-417A-A6B3-A685F4791C09}">
      <dsp:nvSpPr>
        <dsp:cNvPr id="0" name=""/>
        <dsp:cNvSpPr/>
      </dsp:nvSpPr>
      <dsp:spPr>
        <a:xfrm>
          <a:off x="6258832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50A1C4-7E05-443C-9A4A-218AD5230592}">
      <dsp:nvSpPr>
        <dsp:cNvPr id="0" name=""/>
        <dsp:cNvSpPr/>
      </dsp:nvSpPr>
      <dsp:spPr>
        <a:xfrm>
          <a:off x="7143453" y="0"/>
          <a:ext cx="990313" cy="2160689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b="1" kern="1200" dirty="0">
              <a:solidFill>
                <a:schemeClr val="tx1"/>
              </a:solidFill>
            </a:rPr>
            <a:t>TRASTORNOS DEGENERATIVOS, NEUROPATÍAS Y ENF AUTOINMUNE</a:t>
          </a:r>
        </a:p>
      </dsp:txBody>
      <dsp:txXfrm>
        <a:off x="7143453" y="864275"/>
        <a:ext cx="990313" cy="864275"/>
      </dsp:txXfrm>
    </dsp:sp>
    <dsp:sp modelId="{7B7BD260-E24D-4024-A4BF-7277A2FA853E}">
      <dsp:nvSpPr>
        <dsp:cNvPr id="0" name=""/>
        <dsp:cNvSpPr/>
      </dsp:nvSpPr>
      <dsp:spPr>
        <a:xfrm>
          <a:off x="7278855" y="129641"/>
          <a:ext cx="719509" cy="719509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0DCC3-76F7-4E51-B8C8-DB770A7B20F4}">
      <dsp:nvSpPr>
        <dsp:cNvPr id="0" name=""/>
        <dsp:cNvSpPr/>
      </dsp:nvSpPr>
      <dsp:spPr>
        <a:xfrm>
          <a:off x="325482" y="1728551"/>
          <a:ext cx="7486095" cy="324103"/>
        </a:xfrm>
        <a:prstGeom prst="leftRight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6427B-6C1D-4CF9-8F88-89BAEED12C4E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Work Sans Light" panose="020B0604020202020204" charset="0"/>
            </a:rPr>
            <a:t>Dimensión aptitudinal</a:t>
          </a:r>
          <a:endParaRPr lang="es-CO" sz="1700" b="1" kern="1200" dirty="0"/>
        </a:p>
      </dsp:txBody>
      <dsp:txXfrm>
        <a:off x="3210560" y="987551"/>
        <a:ext cx="1219200" cy="1016000"/>
      </dsp:txXfrm>
    </dsp:sp>
    <dsp:sp modelId="{7D9ACEF9-A145-40B8-8AC0-397CCA9F9E22}">
      <dsp:nvSpPr>
        <dsp:cNvPr id="0" name=""/>
        <dsp:cNvSpPr/>
      </dsp:nvSpPr>
      <dsp:spPr>
        <a:xfrm>
          <a:off x="1341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74731"/>
            <a:satOff val="-20094"/>
            <a:lumOff val="-15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smtClean="0">
              <a:latin typeface="Work Sans Light" panose="020B0604020202020204" charset="0"/>
            </a:rPr>
            <a:t>Dimensión actitudinal</a:t>
          </a:r>
          <a:endParaRPr lang="es-CO" sz="1700" b="1" kern="1200" dirty="0"/>
        </a:p>
      </dsp:txBody>
      <dsp:txXfrm>
        <a:off x="2153920" y="2600960"/>
        <a:ext cx="1828800" cy="894080"/>
      </dsp:txXfrm>
    </dsp:sp>
    <dsp:sp modelId="{8E4CD71B-98FD-455C-9861-9DD1383AA5EA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149463"/>
            <a:satOff val="-40189"/>
            <a:lumOff val="-303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Work Sans Light" panose="020B0604020202020204" charset="0"/>
            </a:rPr>
            <a:t>Dimensión cognitiva</a:t>
          </a:r>
          <a:endParaRPr lang="es-CO" sz="1700" b="1" kern="1200" dirty="0"/>
        </a:p>
      </dsp:txBody>
      <dsp:txXfrm>
        <a:off x="1666240" y="987551"/>
        <a:ext cx="1219200" cy="1016000"/>
      </dsp:txXfrm>
    </dsp:sp>
    <dsp:sp modelId="{CCC11E35-7FCF-4162-936B-A3EA0A7707DF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536FD-1F5B-4352-A1AC-2D514B4B3240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-74731"/>
            <a:satOff val="-20094"/>
            <a:lumOff val="-15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6D558-1398-4BF7-B51C-E28C5B29C23B}">
      <dsp:nvSpPr>
        <dsp:cNvPr id="0" name=""/>
        <dsp:cNvSpPr/>
      </dsp:nvSpPr>
      <dsp:spPr>
        <a:xfrm>
          <a:off x="1059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-149463"/>
            <a:satOff val="-40189"/>
            <a:lumOff val="-3039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5BA19-AD77-45A3-9425-824706318BDC}">
      <dsp:nvSpPr>
        <dsp:cNvPr id="0" name=""/>
        <dsp:cNvSpPr/>
      </dsp:nvSpPr>
      <dsp:spPr>
        <a:xfrm>
          <a:off x="3180923" y="0"/>
          <a:ext cx="1740818" cy="174108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374746-CD8D-4AEE-87D1-5365C8E59690}">
      <dsp:nvSpPr>
        <dsp:cNvPr id="0" name=""/>
        <dsp:cNvSpPr/>
      </dsp:nvSpPr>
      <dsp:spPr>
        <a:xfrm>
          <a:off x="3565701" y="628583"/>
          <a:ext cx="967339" cy="483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100" b="1" kern="1200" dirty="0" smtClean="0"/>
            <a:t>Dominio</a:t>
          </a:r>
          <a:endParaRPr lang="es-CO" sz="1100" b="1" kern="1200" dirty="0"/>
        </a:p>
      </dsp:txBody>
      <dsp:txXfrm>
        <a:off x="3565701" y="628583"/>
        <a:ext cx="967339" cy="483553"/>
      </dsp:txXfrm>
    </dsp:sp>
    <dsp:sp modelId="{A151A307-AE32-4920-BC52-DC0CFC6A5507}">
      <dsp:nvSpPr>
        <dsp:cNvPr id="0" name=""/>
        <dsp:cNvSpPr/>
      </dsp:nvSpPr>
      <dsp:spPr>
        <a:xfrm>
          <a:off x="2697417" y="1000381"/>
          <a:ext cx="1740818" cy="174108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74731"/>
            <a:satOff val="-20094"/>
            <a:lumOff val="-15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FF3865-CE03-4C9E-998F-2C36D83B5C04}">
      <dsp:nvSpPr>
        <dsp:cNvPr id="0" name=""/>
        <dsp:cNvSpPr/>
      </dsp:nvSpPr>
      <dsp:spPr>
        <a:xfrm>
          <a:off x="3084157" y="1634752"/>
          <a:ext cx="967339" cy="483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latin typeface="Work Sans Light" panose="020B0604020202020204" charset="0"/>
            </a:rPr>
            <a:t>Competencia</a:t>
          </a:r>
          <a:endParaRPr lang="es-CO" sz="1100" b="1" kern="1200" dirty="0"/>
        </a:p>
      </dsp:txBody>
      <dsp:txXfrm>
        <a:off x="3084157" y="1634752"/>
        <a:ext cx="967339" cy="483553"/>
      </dsp:txXfrm>
    </dsp:sp>
    <dsp:sp modelId="{7348AB00-5BE5-44D2-9A26-F4F020BC21FE}">
      <dsp:nvSpPr>
        <dsp:cNvPr id="0" name=""/>
        <dsp:cNvSpPr/>
      </dsp:nvSpPr>
      <dsp:spPr>
        <a:xfrm>
          <a:off x="3304824" y="2120475"/>
          <a:ext cx="1495632" cy="149623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5">
            <a:hueOff val="-149463"/>
            <a:satOff val="-40189"/>
            <a:lumOff val="-303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2E1FE-5ACD-4693-B078-D0A0CC30621D}">
      <dsp:nvSpPr>
        <dsp:cNvPr id="0" name=""/>
        <dsp:cNvSpPr/>
      </dsp:nvSpPr>
      <dsp:spPr>
        <a:xfrm>
          <a:off x="3567990" y="2642366"/>
          <a:ext cx="967339" cy="483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latin typeface="Work Sans Light" panose="020B0604020202020204" charset="0"/>
            </a:rPr>
            <a:t>Criterios de desempeño</a:t>
          </a:r>
          <a:endParaRPr lang="es-CO" sz="1100" b="1" kern="1200" dirty="0"/>
        </a:p>
      </dsp:txBody>
      <dsp:txXfrm>
        <a:off x="3567990" y="2642366"/>
        <a:ext cx="967339" cy="4835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2EAAA-6E08-4D66-A1C6-773193783B84}" type="datetimeFigureOut">
              <a:rPr lang="es-CO" smtClean="0"/>
              <a:t>17/12/2018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1CEC4-5412-43B8-B8DE-5465832A28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4561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06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08851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95ef59f3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495ef59f3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3091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3311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8002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73339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89035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29688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14386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39898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36000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7026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975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6457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6457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3311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6457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8724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>
  <p:cSld name="Título complejo">
    <p:bg>
      <p:bgPr>
        <a:solidFill>
          <a:srgbClr val="2D6DF3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768725" y="1733025"/>
            <a:ext cx="47526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3000">
                <a:solidFill>
                  <a:srgbClr val="FFFFFF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3761125" y="2553350"/>
            <a:ext cx="4760200" cy="13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500">
                <a:solidFill>
                  <a:srgbClr val="FFFFFF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400"/>
              <a:buChar char="•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53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17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81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73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16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234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78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91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BOGSVR01\datos2\LEDFISH\Clientes\Alta Consejeria\artes\Piezas\fondo-0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191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779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>
  <p:cSld name="Contenido">
    <p:bg>
      <p:bgPr>
        <a:solidFill>
          <a:srgbClr val="DCEAFB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367469" y="1733025"/>
            <a:ext cx="3264880" cy="640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Work Sans SemiBold"/>
              <a:buNone/>
              <a:defRPr sz="3000">
                <a:solidFill>
                  <a:srgbClr val="0054BC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100"/>
              <a:buNone/>
              <a:defRPr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3768725" y="3001742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/>
          <p:nvPr/>
        </p:nvSpPr>
        <p:spPr>
          <a:xfrm>
            <a:off x="367468" y="98782"/>
            <a:ext cx="2136835" cy="1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600" b="0" i="0" u="none" strike="noStrike" cap="none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Ministerio</a:t>
            </a:r>
            <a:r>
              <a:rPr lang="es-CO" sz="600" b="0" i="0" u="none" strike="noStrike" cap="none" baseline="0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de Salud y Protección Social de Colombia</a:t>
            </a:r>
            <a:endParaRPr sz="600" b="0" i="0" u="none" strike="noStrike" cap="none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3768286" y="2553350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3768725" y="3440778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4"/>
          </p:nvPr>
        </p:nvSpPr>
        <p:spPr>
          <a:xfrm>
            <a:off x="3768725" y="3922005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5"/>
          </p:nvPr>
        </p:nvSpPr>
        <p:spPr>
          <a:xfrm>
            <a:off x="3123123" y="2620030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6"/>
          </p:nvPr>
        </p:nvSpPr>
        <p:spPr>
          <a:xfrm>
            <a:off x="6366376" y="3001742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7"/>
          </p:nvPr>
        </p:nvSpPr>
        <p:spPr>
          <a:xfrm>
            <a:off x="3123122" y="3089695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8"/>
          </p:nvPr>
        </p:nvSpPr>
        <p:spPr>
          <a:xfrm>
            <a:off x="3123849" y="3525020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9"/>
          </p:nvPr>
        </p:nvSpPr>
        <p:spPr>
          <a:xfrm>
            <a:off x="3123849" y="4007466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4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Char char="•"/>
              <a:defRPr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3"/>
          </p:nvPr>
        </p:nvSpPr>
        <p:spPr>
          <a:xfrm>
            <a:off x="6365937" y="2558192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4"/>
          </p:nvPr>
        </p:nvSpPr>
        <p:spPr>
          <a:xfrm>
            <a:off x="6366376" y="3445620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5"/>
          </p:nvPr>
        </p:nvSpPr>
        <p:spPr>
          <a:xfrm>
            <a:off x="6365489" y="3926847"/>
            <a:ext cx="18834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rgbClr val="0054BC"/>
                </a:solidFill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6"/>
          </p:nvPr>
        </p:nvSpPr>
        <p:spPr>
          <a:xfrm>
            <a:off x="5720774" y="2624872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17"/>
          </p:nvPr>
        </p:nvSpPr>
        <p:spPr>
          <a:xfrm>
            <a:off x="5720773" y="3094537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18"/>
          </p:nvPr>
        </p:nvSpPr>
        <p:spPr>
          <a:xfrm>
            <a:off x="5721500" y="3529862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9"/>
          </p:nvPr>
        </p:nvSpPr>
        <p:spPr>
          <a:xfrm>
            <a:off x="5721500" y="4012308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 b="1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bg>
      <p:bgPr>
        <a:solidFill>
          <a:srgbClr val="DCEAFB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6336126" y="2553350"/>
            <a:ext cx="2352000" cy="20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Font typeface="Work Sans Light"/>
              <a:buNone/>
              <a:defRPr sz="1000">
                <a:solidFill>
                  <a:srgbClr val="0066CD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lvl="1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3pPr>
            <a:lvl4pPr marL="1828800" lvl="3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4pPr>
            <a:lvl5pPr marL="2286000" lvl="4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5pPr>
            <a:lvl6pPr marL="2743200" lvl="5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6pPr>
            <a:lvl7pPr marL="3200400" lvl="6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7pPr>
            <a:lvl8pPr marL="3657600" lvl="7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8pPr>
            <a:lvl9pPr marL="4114800" lvl="8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100"/>
              <a:buFont typeface="Work Sans Light"/>
              <a:buChar char="•"/>
              <a:defRPr sz="1100">
                <a:latin typeface="Work Sans Light"/>
                <a:ea typeface="Work Sans Light"/>
                <a:cs typeface="Work Sans Light"/>
                <a:sym typeface="Work Sans Light"/>
              </a:defRPr>
            </a:lvl9pPr>
          </a:lstStyle>
          <a:p>
            <a:endParaRPr/>
          </a:p>
        </p:txBody>
      </p:sp>
      <p:sp>
        <p:nvSpPr>
          <p:cNvPr id="73" name="Google Shape;73;p10"/>
          <p:cNvSpPr>
            <a:spLocks noGrp="1"/>
          </p:cNvSpPr>
          <p:nvPr>
            <p:ph type="pic" idx="2"/>
          </p:nvPr>
        </p:nvSpPr>
        <p:spPr>
          <a:xfrm>
            <a:off x="-1" y="943597"/>
            <a:ext cx="5314401" cy="3557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6336126" y="1741117"/>
            <a:ext cx="2351999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300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" name="Google Shape;49;p8"/>
          <p:cNvSpPr txBox="1"/>
          <p:nvPr userDrawn="1"/>
        </p:nvSpPr>
        <p:spPr>
          <a:xfrm>
            <a:off x="367468" y="98782"/>
            <a:ext cx="2136835" cy="1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600" b="0" i="0" u="none" strike="noStrike" cap="none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Ministerio</a:t>
            </a:r>
            <a:r>
              <a:rPr lang="es-CO" sz="600" b="0" i="0" u="none" strike="noStrike" cap="none" baseline="0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de Salud y Protección Social de Colombia</a:t>
            </a:r>
            <a:endParaRPr sz="600" b="0" i="0" u="none" strike="noStrike" cap="none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preserve="1">
  <p:cSld name="1_Diapositiva de título">
    <p:bg>
      <p:bgPr>
        <a:solidFill>
          <a:srgbClr val="2D6DF3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/>
        </p:nvSpPr>
        <p:spPr>
          <a:xfrm>
            <a:off x="8336496" y="5464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lang="es-CO" sz="7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rPr>
              <a:t>‹Nº›</a:t>
            </a:fld>
            <a:endParaRPr sz="700" b="0" i="0" u="none" strike="noStrike" cap="none">
              <a:solidFill>
                <a:srgbClr val="0054BC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8336496" y="-215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lang="es-CO" sz="7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  <a:t>‹Nº›</a:t>
            </a:fld>
            <a:endParaRPr sz="700" b="0" i="0" u="none" strike="noStrike" cap="none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6482817" y="0"/>
            <a:ext cx="26661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 txBox="1"/>
          <p:nvPr/>
        </p:nvSpPr>
        <p:spPr>
          <a:xfrm>
            <a:off x="1098468" y="4856142"/>
            <a:ext cx="4292929" cy="3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s-CO" sz="600" b="0" i="0" u="none" strike="noStrike" cap="none">
                <a:solidFill>
                  <a:schemeClr val="lt1"/>
                </a:solidFill>
                <a:latin typeface="Work Sans"/>
                <a:ea typeface="Work Sans"/>
                <a:cs typeface="Work Sans"/>
                <a:sym typeface="Work Sans"/>
              </a:rPr>
              <a:t>Esta presentación es propiedad intelectual controlada y producida por la Presidencia de la República.</a:t>
            </a:r>
            <a:endParaRPr sz="600" b="0" i="0" u="none" strike="noStrike" cap="none">
              <a:solidFill>
                <a:schemeClr val="lt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225" y="2113025"/>
            <a:ext cx="4230633" cy="91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93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 1 1" userDrawn="1">
  <p:cSld name="Diapositiva de título 1 1">
    <p:bg>
      <p:bgPr>
        <a:solidFill>
          <a:srgbClr val="F42F63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/>
        </p:nvSpPr>
        <p:spPr>
          <a:xfrm>
            <a:off x="8336496" y="5464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lang="es-CO" sz="7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rPr>
              <a:t>‹Nº›</a:t>
            </a:fld>
            <a:endParaRPr sz="700" b="0" i="0" u="none" strike="noStrike" cap="none">
              <a:solidFill>
                <a:srgbClr val="0054BC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5" name="Google Shape;25;p4"/>
          <p:cNvSpPr txBox="1"/>
          <p:nvPr/>
        </p:nvSpPr>
        <p:spPr>
          <a:xfrm>
            <a:off x="8336496" y="-21554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lang="es-CO" sz="700" b="0" i="0" u="none" strike="noStrike" cap="none">
                <a:solidFill>
                  <a:srgbClr val="FFFFFF"/>
                </a:solidFill>
                <a:latin typeface="Work Sans"/>
                <a:ea typeface="Work Sans"/>
                <a:cs typeface="Work Sans"/>
                <a:sym typeface="Work Sans"/>
              </a:rPr>
              <a:t>‹Nº›</a:t>
            </a:fld>
            <a:endParaRPr sz="700" b="0" i="0" u="none" strike="noStrike" cap="none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6482817" y="0"/>
            <a:ext cx="26661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225" y="2113025"/>
            <a:ext cx="4230633" cy="917450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sz="quarter" idx="10"/>
          </p:nvPr>
        </p:nvSpPr>
        <p:spPr>
          <a:xfrm>
            <a:off x="6170613" y="2257425"/>
            <a:ext cx="914400" cy="914400"/>
          </a:xfrm>
        </p:spPr>
        <p:txBody>
          <a:bodyPr/>
          <a:lstStyle/>
          <a:p>
            <a:pPr lvl="0"/>
            <a:r>
              <a:rPr lang="es-ES" dirty="0" smtClean="0"/>
              <a:t>Editar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9954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2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59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6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92AA-3194-5C48-ADA9-5108DF1A142B}" type="datetimeFigureOut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17/12/2018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8574C-595B-E944-A077-1869BFCF0BBE}" type="slidenum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_trad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3300"/>
              <a:buFont typeface="Work Sans"/>
              <a:buNone/>
              <a:defRPr sz="33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54BC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E9D"/>
                </a:solidFill>
                <a:latin typeface="Work Sans"/>
                <a:ea typeface="Work Sans"/>
                <a:cs typeface="Work Sans"/>
                <a:sym typeface="Work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6" r:id="rId3"/>
    <p:sldLayoutId id="2147483663" r:id="rId4"/>
    <p:sldLayoutId id="2147483664" r:id="rId5"/>
    <p:sldLayoutId id="2147483678" r:id="rId6"/>
    <p:sldLayoutId id="214748367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B9A992AA-3194-5C48-ADA9-5108DF1A142B}" type="datetimeFigureOut">
              <a:rPr lang="es-ES_tradnl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17/12/2018</a:t>
            </a:fld>
            <a:endParaRPr lang="es-ES_tradnl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endParaRPr lang="es-ES_tradnl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ClrTx/>
              <a:buFontTx/>
              <a:buNone/>
            </a:pPr>
            <a:fld id="{8288574C-595B-E944-A077-1869BFCF0BBE}" type="slidenum">
              <a:rPr lang="es-ES_tradnl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>
                <a:buClrTx/>
                <a:buFontTx/>
                <a:buNone/>
              </a:pPr>
              <a:t>‹Nº›</a:t>
            </a:fld>
            <a:endParaRPr lang="es-ES_tradnl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13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jariza@minsalud.gov.co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7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6CF2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549112" y="1317111"/>
            <a:ext cx="4804474" cy="14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s-ES" b="1" dirty="0" smtClean="0"/>
              <a:t>Competencias transversales</a:t>
            </a:r>
            <a:endParaRPr lang="es-CO" b="1" dirty="0"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641750" y="1317111"/>
            <a:ext cx="27087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 sz="7200" b="1" dirty="0" smtClean="0">
                <a:latin typeface="Work Sans"/>
                <a:ea typeface="Work Sans"/>
                <a:cs typeface="Work Sans"/>
                <a:sym typeface="Work Sans"/>
              </a:rPr>
              <a:t>02.</a:t>
            </a:r>
            <a:endParaRPr sz="720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2792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EA99FDE-F2A6-1642-BA8B-4831F9B5F308}"/>
              </a:ext>
            </a:extLst>
          </p:cNvPr>
          <p:cNvSpPr txBox="1">
            <a:spLocks/>
          </p:cNvSpPr>
          <p:nvPr/>
        </p:nvSpPr>
        <p:spPr>
          <a:xfrm>
            <a:off x="208839" y="968188"/>
            <a:ext cx="8526199" cy="339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r>
              <a:rPr lang="es-ES" sz="2000" dirty="0">
                <a:solidFill>
                  <a:prstClr val="black"/>
                </a:solidFill>
                <a:latin typeface="Work Sans Light" panose="020B0604020202020204" charset="0"/>
              </a:rPr>
              <a:t>	</a:t>
            </a: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buClrTx/>
            </a:pPr>
            <a:endParaRPr lang="es-CO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514350" indent="-514350" algn="just">
              <a:buClrTx/>
              <a:buFont typeface="+mj-lt"/>
              <a:buAutoNum type="arabicPeriod"/>
            </a:pPr>
            <a:endParaRPr lang="es-CO" sz="2000" dirty="0">
              <a:solidFill>
                <a:prstClr val="black"/>
              </a:solidFill>
              <a:latin typeface="Work Sans Light" panose="020B0604020202020204" charset="0"/>
            </a:endParaRPr>
          </a:p>
        </p:txBody>
      </p:sp>
      <p:pic>
        <p:nvPicPr>
          <p:cNvPr id="6" name="5 Imagen"/>
          <p:cNvPicPr/>
          <p:nvPr/>
        </p:nvPicPr>
        <p:blipFill rotWithShape="1">
          <a:blip r:embed="rId3"/>
          <a:srcRect l="20537" t="23244" r="8011" b="5816"/>
          <a:stretch/>
        </p:blipFill>
        <p:spPr bwMode="auto">
          <a:xfrm>
            <a:off x="588937" y="371959"/>
            <a:ext cx="8301084" cy="44325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50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COMPETENCIAS TRANSVERSALES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8" y="1366732"/>
            <a:ext cx="7522865" cy="35163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b="0" dirty="0"/>
              <a:t>Fomentar la </a:t>
            </a:r>
            <a:r>
              <a:rPr lang="es-ES" dirty="0" smtClean="0"/>
              <a:t>humanización y calidez </a:t>
            </a:r>
            <a:r>
              <a:rPr lang="es-ES" dirty="0"/>
              <a:t>del servicio </a:t>
            </a:r>
            <a:r>
              <a:rPr lang="es-ES" b="0" dirty="0" smtClean="0"/>
              <a:t>(p.e. </a:t>
            </a:r>
            <a:r>
              <a:rPr lang="es-ES" b="0" i="1" dirty="0" smtClean="0"/>
              <a:t>respetar </a:t>
            </a:r>
            <a:r>
              <a:rPr lang="es-ES" b="0" i="1" dirty="0"/>
              <a:t>la privacidad de las personas y la trascendencia del ser </a:t>
            </a:r>
            <a:r>
              <a:rPr lang="es-ES" b="0" i="1" dirty="0" smtClean="0"/>
              <a:t>humano</a:t>
            </a:r>
            <a:r>
              <a:rPr lang="es-ES" b="0" dirty="0" smtClean="0"/>
              <a:t>)</a:t>
            </a:r>
            <a:endParaRPr lang="es-ES" b="0" dirty="0"/>
          </a:p>
          <a:p>
            <a:endParaRPr lang="es-ES" b="0" dirty="0" smtClean="0"/>
          </a:p>
          <a:p>
            <a:r>
              <a:rPr lang="es-ES" b="0" dirty="0" smtClean="0"/>
              <a:t>Utilizar </a:t>
            </a:r>
            <a:r>
              <a:rPr lang="es-ES" b="0" dirty="0"/>
              <a:t>estrategias </a:t>
            </a:r>
            <a:r>
              <a:rPr lang="es-ES" b="0" dirty="0" smtClean="0"/>
              <a:t>de </a:t>
            </a:r>
            <a:r>
              <a:rPr lang="es-ES" dirty="0" smtClean="0"/>
              <a:t>educación y comunicación </a:t>
            </a:r>
            <a:r>
              <a:rPr lang="es-ES" b="0" dirty="0" smtClean="0"/>
              <a:t>activa y asertiva centrada en las personas </a:t>
            </a:r>
            <a:endParaRPr lang="es-ES" b="0" dirty="0"/>
          </a:p>
          <a:p>
            <a:endParaRPr lang="es-ES" b="0" dirty="0" smtClean="0"/>
          </a:p>
          <a:p>
            <a:r>
              <a:rPr lang="es-ES" dirty="0"/>
              <a:t>Adaptarse al territorio </a:t>
            </a:r>
            <a:r>
              <a:rPr lang="es-ES" b="0" dirty="0"/>
              <a:t>y </a:t>
            </a:r>
            <a:r>
              <a:rPr lang="es-ES" b="0" dirty="0" smtClean="0"/>
              <a:t>a las </a:t>
            </a:r>
            <a:r>
              <a:rPr lang="es-ES" b="0" dirty="0" smtClean="0"/>
              <a:t>diversas modalidades </a:t>
            </a:r>
            <a:r>
              <a:rPr lang="es-ES" b="0" dirty="0"/>
              <a:t>de prestación</a:t>
            </a:r>
          </a:p>
          <a:p>
            <a:endParaRPr lang="es-ES" b="0" dirty="0" smtClean="0"/>
          </a:p>
          <a:p>
            <a:r>
              <a:rPr lang="es-ES" dirty="0" smtClean="0"/>
              <a:t>Respetar los </a:t>
            </a:r>
            <a:r>
              <a:rPr lang="es-ES" dirty="0"/>
              <a:t>derechos </a:t>
            </a:r>
            <a:r>
              <a:rPr lang="es-ES" dirty="0" smtClean="0"/>
              <a:t>humanos y promover derecho a la salud </a:t>
            </a:r>
            <a:r>
              <a:rPr lang="es-ES" b="0" dirty="0" smtClean="0"/>
              <a:t>(p.e. </a:t>
            </a:r>
            <a:r>
              <a:rPr lang="es-ES" b="0" i="1" dirty="0" smtClean="0"/>
              <a:t>apoyar </a:t>
            </a:r>
            <a:r>
              <a:rPr lang="es-ES" b="0" i="1" dirty="0" smtClean="0"/>
              <a:t>la transformación </a:t>
            </a:r>
            <a:r>
              <a:rPr lang="es-ES" b="0" i="1" dirty="0"/>
              <a:t>de estereotipos y otras representaciones sociales que justifican diferentes formas de </a:t>
            </a:r>
            <a:r>
              <a:rPr lang="es-ES" b="0" i="1" dirty="0" smtClean="0"/>
              <a:t>violencia y victimización</a:t>
            </a:r>
            <a:r>
              <a:rPr lang="es-ES" b="0" dirty="0" smtClean="0"/>
              <a:t>)</a:t>
            </a:r>
          </a:p>
          <a:p>
            <a:endParaRPr lang="es-ES" b="0" dirty="0"/>
          </a:p>
          <a:p>
            <a:endParaRPr lang="es-ES" b="0" dirty="0"/>
          </a:p>
          <a:p>
            <a:endParaRPr lang="es-CO" b="0" dirty="0"/>
          </a:p>
        </p:txBody>
      </p:sp>
    </p:spTree>
    <p:extLst>
      <p:ext uri="{BB962C8B-B14F-4D97-AF65-F5344CB8AC3E}">
        <p14:creationId xmlns:p14="http://schemas.microsoft.com/office/powerpoint/2010/main" val="287150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867905" y="548751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EIP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867905" y="1184966"/>
            <a:ext cx="7299702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endParaRPr lang="es-ES" b="0" dirty="0"/>
          </a:p>
          <a:p>
            <a:r>
              <a:rPr lang="es-ES" dirty="0"/>
              <a:t>La resolución de </a:t>
            </a:r>
            <a:r>
              <a:rPr lang="es-ES" dirty="0" smtClean="0"/>
              <a:t>conflictos </a:t>
            </a:r>
            <a:r>
              <a:rPr lang="es-ES" b="0" dirty="0"/>
              <a:t>y la aplicación de modelos de autoridad</a:t>
            </a:r>
          </a:p>
          <a:p>
            <a:endParaRPr lang="es-ES" b="0" dirty="0"/>
          </a:p>
          <a:p>
            <a:r>
              <a:rPr lang="es-ES" b="0" dirty="0"/>
              <a:t>La gestión de </a:t>
            </a:r>
            <a:r>
              <a:rPr lang="es-ES" dirty="0"/>
              <a:t>emociones</a:t>
            </a:r>
          </a:p>
          <a:p>
            <a:endParaRPr lang="es-ES" b="0" dirty="0"/>
          </a:p>
          <a:p>
            <a:r>
              <a:rPr lang="es-ES" b="0" dirty="0"/>
              <a:t>La </a:t>
            </a:r>
            <a:r>
              <a:rPr lang="es-ES" dirty="0"/>
              <a:t>mediación de recursos </a:t>
            </a:r>
            <a:r>
              <a:rPr lang="es-ES" b="0" dirty="0"/>
              <a:t>y conocimientos</a:t>
            </a:r>
          </a:p>
          <a:p>
            <a:endParaRPr lang="es-ES" b="0" dirty="0"/>
          </a:p>
          <a:p>
            <a:r>
              <a:rPr lang="es-ES" dirty="0"/>
              <a:t>La escucha y manejo de la frustración</a:t>
            </a:r>
          </a:p>
          <a:p>
            <a:endParaRPr lang="es-ES" b="0" dirty="0"/>
          </a:p>
          <a:p>
            <a:endParaRPr lang="es-ES" b="0" dirty="0"/>
          </a:p>
          <a:p>
            <a:endParaRPr lang="es-CO" b="0" dirty="0"/>
          </a:p>
        </p:txBody>
      </p:sp>
    </p:spTree>
    <p:extLst>
      <p:ext uri="{BB962C8B-B14F-4D97-AF65-F5344CB8AC3E}">
        <p14:creationId xmlns:p14="http://schemas.microsoft.com/office/powerpoint/2010/main" val="81351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549112" y="1317111"/>
            <a:ext cx="4804474" cy="1472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s-ES" b="1" dirty="0" smtClean="0"/>
              <a:t>Competencias específicas</a:t>
            </a:r>
            <a:endParaRPr lang="es-CO" b="1" dirty="0"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641750" y="1317111"/>
            <a:ext cx="27087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 sz="7200" b="1" dirty="0" smtClean="0">
                <a:latin typeface="Work Sans"/>
                <a:ea typeface="Work Sans"/>
                <a:cs typeface="Work Sans"/>
                <a:sym typeface="Work Sans"/>
              </a:rPr>
              <a:t>03.</a:t>
            </a:r>
            <a:endParaRPr sz="7200" b="1" dirty="0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  <p:extLst>
      <p:ext uri="{BB962C8B-B14F-4D97-AF65-F5344CB8AC3E}">
        <p14:creationId xmlns:p14="http://schemas.microsoft.com/office/powerpoint/2010/main" val="132758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PROMOCIÓN DE LA SALUD – PREVENCIÓN DE LA ENFERMEDAD   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720526"/>
            <a:ext cx="7522865" cy="2039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b="0" dirty="0" smtClean="0"/>
              <a:t>Realizar </a:t>
            </a:r>
            <a:r>
              <a:rPr lang="es-ES" b="0" dirty="0"/>
              <a:t>acciones con el fin de </a:t>
            </a:r>
            <a:r>
              <a:rPr lang="es-ES" dirty="0"/>
              <a:t>mejorar el comportamiento individual y colectivo en relación con la conservación y recuperación de la salud</a:t>
            </a:r>
            <a:r>
              <a:rPr lang="es-ES" b="0" dirty="0"/>
              <a:t>, en el marco de las políticas públicas y de acuerdo con el contexto socio-económico y cultural de la población</a:t>
            </a:r>
            <a:r>
              <a:rPr lang="es-ES" b="0" dirty="0" smtClean="0"/>
              <a:t>.</a:t>
            </a:r>
          </a:p>
          <a:p>
            <a:pPr marL="0" indent="0">
              <a:buNone/>
            </a:pPr>
            <a:endParaRPr lang="es-ES" b="0" dirty="0" smtClean="0"/>
          </a:p>
          <a:p>
            <a:r>
              <a:rPr lang="es-ES" b="0" dirty="0"/>
              <a:t>Realizar actividades encaminadas a </a:t>
            </a:r>
            <a:r>
              <a:rPr lang="es-ES" dirty="0"/>
              <a:t>evitar, retardar la enfermedad, o atenuar sus consecuenc</a:t>
            </a:r>
            <a:r>
              <a:rPr lang="es-ES" b="0" dirty="0"/>
              <a:t>ias, según la evidencia científica, condiciones y características de la </a:t>
            </a:r>
            <a:r>
              <a:rPr lang="es-ES" b="0" dirty="0" smtClean="0"/>
              <a:t>población </a:t>
            </a:r>
            <a:endParaRPr lang="es-CO" b="0" dirty="0"/>
          </a:p>
        </p:txBody>
      </p:sp>
    </p:spTree>
    <p:extLst>
      <p:ext uri="{BB962C8B-B14F-4D97-AF65-F5344CB8AC3E}">
        <p14:creationId xmlns:p14="http://schemas.microsoft.com/office/powerpoint/2010/main" val="9767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31078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PROMOCIÓN DE LA SALUD – PREVENCIÓN DE LA 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ENFERMEDAD 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 Salud Materno Perinatal)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501091"/>
            <a:ext cx="7522865" cy="34240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pPr marL="0" indent="0">
              <a:buNone/>
            </a:pPr>
            <a:r>
              <a:rPr lang="es-ES" dirty="0" smtClean="0"/>
              <a:t>Promover </a:t>
            </a:r>
            <a:r>
              <a:rPr lang="es-ES" dirty="0" smtClean="0"/>
              <a:t>derechos sexuales y </a:t>
            </a:r>
            <a:r>
              <a:rPr lang="es-ES" dirty="0" smtClean="0"/>
              <a:t>reproductivos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285750" lvl="2" indent="-285750" algn="just">
              <a:buFont typeface="Courier New" panose="02070309020205020404" pitchFamily="49" charset="0"/>
              <a:buChar char="o"/>
            </a:pPr>
            <a:r>
              <a:rPr lang="es-ES" dirty="0" smtClean="0">
                <a:latin typeface="Work Sans Light" panose="020B0604020202020204" charset="0"/>
              </a:rPr>
              <a:t>Derecho </a:t>
            </a:r>
            <a:r>
              <a:rPr lang="es-ES" dirty="0">
                <a:latin typeface="Work Sans Light" panose="020B0604020202020204" charset="0"/>
              </a:rPr>
              <a:t>a la </a:t>
            </a:r>
            <a:r>
              <a:rPr lang="es-ES" b="1" dirty="0">
                <a:latin typeface="Work Sans Light" panose="020B0604020202020204" charset="0"/>
              </a:rPr>
              <a:t>autonomía y autodeterminación reproductiva de la mujer</a:t>
            </a:r>
            <a:r>
              <a:rPr lang="es-ES" dirty="0" smtClean="0">
                <a:latin typeface="Work Sans Light" panose="020B0604020202020204" charset="0"/>
              </a:rPr>
              <a:t>,</a:t>
            </a:r>
            <a:r>
              <a:rPr lang="es-ES" b="0" dirty="0" smtClean="0">
                <a:latin typeface="Work Sans Light" panose="020B0604020202020204" charset="0"/>
              </a:rPr>
              <a:t> garantizando </a:t>
            </a:r>
            <a:r>
              <a:rPr lang="es-ES" b="0" dirty="0">
                <a:latin typeface="Work Sans Light" panose="020B0604020202020204" charset="0"/>
              </a:rPr>
              <a:t>el acceso a servicios seguros y de calidad para la interrupción </a:t>
            </a:r>
            <a:r>
              <a:rPr lang="es-ES" b="0" dirty="0" smtClean="0">
                <a:latin typeface="Work Sans Light" panose="020B0604020202020204" charset="0"/>
              </a:rPr>
              <a:t>voluntaria del embarazo </a:t>
            </a:r>
            <a:endParaRPr lang="es-ES" b="0" dirty="0" smtClean="0">
              <a:latin typeface="Work Sans Light" panose="020B0604020202020204" charset="0"/>
            </a:endParaRPr>
          </a:p>
          <a:p>
            <a:pPr marL="285750" lvl="2" indent="-285750" algn="just">
              <a:buFont typeface="Courier New" panose="02070309020205020404" pitchFamily="49" charset="0"/>
              <a:buChar char="o"/>
            </a:pPr>
            <a:endParaRPr lang="es-ES" b="0" dirty="0" smtClean="0">
              <a:latin typeface="Work Sans Light" panose="020B0604020202020204" charset="0"/>
            </a:endParaRPr>
          </a:p>
          <a:p>
            <a:pPr marL="285750" lvl="2" indent="-285750" algn="just">
              <a:buFont typeface="Courier New" panose="02070309020205020404" pitchFamily="49" charset="0"/>
              <a:buChar char="o"/>
            </a:pPr>
            <a:r>
              <a:rPr lang="es-ES" b="1" dirty="0">
                <a:latin typeface="Work Sans Light" panose="020B0604020202020204" charset="0"/>
              </a:rPr>
              <a:t>Promover la salud de la mujer </a:t>
            </a:r>
            <a:r>
              <a:rPr lang="es-ES" dirty="0">
                <a:latin typeface="Work Sans Light" panose="020B0604020202020204" charset="0"/>
              </a:rPr>
              <a:t>a fin de alcanzar la gestación en las mejores condiciones </a:t>
            </a:r>
            <a:r>
              <a:rPr lang="es-ES" dirty="0" smtClean="0">
                <a:latin typeface="Work Sans Light" panose="020B0604020202020204" charset="0"/>
              </a:rPr>
              <a:t>posibles </a:t>
            </a:r>
            <a:r>
              <a:rPr lang="es-ES" dirty="0" smtClean="0">
                <a:latin typeface="Work Sans Light" panose="020B0604020202020204" charset="0"/>
              </a:rPr>
              <a:t>(p.e. alimentación </a:t>
            </a:r>
            <a:r>
              <a:rPr lang="es-ES" dirty="0">
                <a:latin typeface="Work Sans Light" panose="020B0604020202020204" charset="0"/>
              </a:rPr>
              <a:t>y nutrición </a:t>
            </a:r>
            <a:r>
              <a:rPr lang="es-ES" dirty="0" smtClean="0">
                <a:latin typeface="Work Sans Light" panose="020B0604020202020204" charset="0"/>
              </a:rPr>
              <a:t>adecuada</a:t>
            </a:r>
            <a:r>
              <a:rPr lang="es-ES" dirty="0" smtClean="0">
                <a:latin typeface="Work Sans Light" panose="020B0604020202020204" charset="0"/>
              </a:rPr>
              <a:t>)</a:t>
            </a:r>
          </a:p>
          <a:p>
            <a:pPr marL="285750" lvl="2" indent="-285750" algn="just">
              <a:buFont typeface="Courier New" panose="02070309020205020404" pitchFamily="49" charset="0"/>
              <a:buChar char="o"/>
            </a:pPr>
            <a:endParaRPr lang="es-ES" dirty="0">
              <a:latin typeface="Work Sans Light" panose="020B0604020202020204" charset="0"/>
            </a:endParaRPr>
          </a:p>
          <a:p>
            <a:pPr marL="285750" lvl="2" indent="-285750" algn="just">
              <a:buFont typeface="Courier New" panose="02070309020205020404" pitchFamily="49" charset="0"/>
              <a:buChar char="o"/>
            </a:pPr>
            <a:r>
              <a:rPr lang="es-ES" b="1" dirty="0" smtClean="0">
                <a:latin typeface="Work Sans Light" panose="020B0604020202020204" charset="0"/>
              </a:rPr>
              <a:t>Brindar información y desarrollar capacidades en </a:t>
            </a:r>
            <a:r>
              <a:rPr lang="es-ES" b="1" dirty="0">
                <a:latin typeface="Work Sans Light" panose="020B0604020202020204" charset="0"/>
              </a:rPr>
              <a:t>la </a:t>
            </a:r>
            <a:r>
              <a:rPr lang="es-ES" b="1" dirty="0" smtClean="0">
                <a:latin typeface="Work Sans Light" panose="020B0604020202020204" charset="0"/>
              </a:rPr>
              <a:t>mujer, pareja y </a:t>
            </a:r>
            <a:r>
              <a:rPr lang="es-ES" b="1" dirty="0" smtClean="0">
                <a:latin typeface="Work Sans Light" panose="020B0604020202020204" charset="0"/>
              </a:rPr>
              <a:t>familia</a:t>
            </a:r>
            <a:r>
              <a:rPr lang="es-ES" b="0" dirty="0" smtClean="0">
                <a:latin typeface="Work Sans Light" panose="020B0604020202020204" charset="0"/>
              </a:rPr>
              <a:t>, </a:t>
            </a:r>
            <a:r>
              <a:rPr lang="es-ES" b="0" dirty="0" smtClean="0">
                <a:latin typeface="Work Sans Light" panose="020B0604020202020204" charset="0"/>
              </a:rPr>
              <a:t>para la toma de </a:t>
            </a:r>
            <a:r>
              <a:rPr lang="es-ES" b="0" dirty="0">
                <a:latin typeface="Work Sans Light" panose="020B0604020202020204" charset="0"/>
              </a:rPr>
              <a:t>decisiones en relación con la planeación de la </a:t>
            </a:r>
            <a:r>
              <a:rPr lang="es-ES" b="0" dirty="0" smtClean="0">
                <a:latin typeface="Work Sans Light" panose="020B0604020202020204" charset="0"/>
              </a:rPr>
              <a:t>gestación</a:t>
            </a:r>
            <a:r>
              <a:rPr lang="es-ES" b="0" dirty="0">
                <a:latin typeface="Work Sans Light" panose="020B0604020202020204" charset="0"/>
              </a:rPr>
              <a:t>,</a:t>
            </a:r>
            <a:r>
              <a:rPr lang="es-ES" b="0" dirty="0" smtClean="0">
                <a:latin typeface="Work Sans Light" panose="020B0604020202020204" charset="0"/>
              </a:rPr>
              <a:t> las alternativas </a:t>
            </a:r>
            <a:r>
              <a:rPr lang="es-ES" b="0" dirty="0">
                <a:latin typeface="Work Sans Light" panose="020B0604020202020204" charset="0"/>
              </a:rPr>
              <a:t>de la </a:t>
            </a:r>
            <a:r>
              <a:rPr lang="es-ES" b="0" dirty="0" smtClean="0">
                <a:latin typeface="Work Sans Light" panose="020B0604020202020204" charset="0"/>
              </a:rPr>
              <a:t>concepción, medidas </a:t>
            </a:r>
            <a:r>
              <a:rPr lang="es-ES" b="0" dirty="0">
                <a:latin typeface="Work Sans Light" panose="020B0604020202020204" charset="0"/>
              </a:rPr>
              <a:t>necesarias para atenuar o eliminar los </a:t>
            </a:r>
            <a:r>
              <a:rPr lang="es-ES" b="0" dirty="0" smtClean="0">
                <a:latin typeface="Work Sans Light" panose="020B0604020202020204" charset="0"/>
              </a:rPr>
              <a:t>riesgos, entre otros. </a:t>
            </a:r>
          </a:p>
          <a:p>
            <a:pPr marL="0" indent="0">
              <a:buNone/>
            </a:pPr>
            <a:endParaRPr lang="es-ES" b="0" dirty="0" smtClean="0"/>
          </a:p>
          <a:p>
            <a:endParaRPr lang="es-CO" b="0" dirty="0"/>
          </a:p>
        </p:txBody>
      </p:sp>
    </p:spTree>
    <p:extLst>
      <p:ext uri="{BB962C8B-B14F-4D97-AF65-F5344CB8AC3E}">
        <p14:creationId xmlns:p14="http://schemas.microsoft.com/office/powerpoint/2010/main" val="54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84680" y="718388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PROMOCIÓN DE LA SALUD – PREVENCIÓN DE LA ENFERMEDAD 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– (violencias) 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746898"/>
            <a:ext cx="7522865" cy="2039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dirty="0"/>
              <a:t>Educar a la persona víctima y su familia </a:t>
            </a:r>
            <a:r>
              <a:rPr lang="es-ES" b="0" dirty="0"/>
              <a:t>en identificación de signos y síntomas, mitos y realidades de las </a:t>
            </a:r>
            <a:r>
              <a:rPr lang="es-ES" b="0" dirty="0" smtClean="0"/>
              <a:t>VG</a:t>
            </a:r>
            <a:endParaRPr lang="es-ES" b="0" dirty="0"/>
          </a:p>
          <a:p>
            <a:endParaRPr lang="es-ES" b="0" dirty="0"/>
          </a:p>
          <a:p>
            <a:r>
              <a:rPr lang="es-ES" dirty="0" smtClean="0"/>
              <a:t>Diseñar </a:t>
            </a:r>
            <a:r>
              <a:rPr lang="es-ES" dirty="0"/>
              <a:t>e implementar estrategias de prevención </a:t>
            </a:r>
            <a:r>
              <a:rPr lang="es-ES" b="0" dirty="0"/>
              <a:t>de violencias de género en los entornos</a:t>
            </a:r>
            <a:r>
              <a:rPr lang="es-ES" b="0" dirty="0" smtClean="0"/>
              <a:t>.</a:t>
            </a:r>
          </a:p>
          <a:p>
            <a:endParaRPr lang="es-ES" b="0" dirty="0"/>
          </a:p>
          <a:p>
            <a:r>
              <a:rPr lang="es-ES" dirty="0" smtClean="0"/>
              <a:t>Identificación </a:t>
            </a:r>
            <a:r>
              <a:rPr lang="es-ES" dirty="0"/>
              <a:t>de vulnerabilidades sociales para derivación a servicios de apoyo social.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456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84680" y="521246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PROMOCIÓN DE LA SALUD – PREVENCIÓN DE LA ENFERMEDAD 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– (Infecciosas – cardiovascular)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881571" y="1628910"/>
            <a:ext cx="7522865" cy="22236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sz="1400" b="0" dirty="0"/>
              <a:t>Usar adecuadamente las  </a:t>
            </a:r>
            <a:r>
              <a:rPr lang="es-ES" sz="1400" dirty="0"/>
              <a:t>medidas de control de infecciones</a:t>
            </a:r>
            <a:r>
              <a:rPr lang="es-ES" sz="1400" dirty="0" smtClean="0"/>
              <a:t>.</a:t>
            </a:r>
          </a:p>
          <a:p>
            <a:pPr marL="0" indent="0">
              <a:buNone/>
            </a:pPr>
            <a:endParaRPr lang="es-ES" sz="1400" dirty="0"/>
          </a:p>
          <a:p>
            <a:r>
              <a:rPr lang="es-CO" sz="1400" dirty="0" smtClean="0"/>
              <a:t>Aplicar </a:t>
            </a:r>
            <a:r>
              <a:rPr lang="es-CO" sz="1400" dirty="0"/>
              <a:t>las intervenciones definidas las estrategias de gestión de riesgo cardiovascular  y </a:t>
            </a:r>
            <a:r>
              <a:rPr lang="es-CO" sz="1400" dirty="0" smtClean="0"/>
              <a:t>metabólico</a:t>
            </a:r>
          </a:p>
          <a:p>
            <a:endParaRPr lang="es-CO" sz="1400" b="0" dirty="0"/>
          </a:p>
          <a:p>
            <a:r>
              <a:rPr lang="es-CO" sz="1400" dirty="0"/>
              <a:t>A</a:t>
            </a:r>
            <a:r>
              <a:rPr lang="es-CO" sz="1400" dirty="0" smtClean="0"/>
              <a:t>plicar las intervenciones breves en </a:t>
            </a:r>
            <a:r>
              <a:rPr lang="es-CO" sz="1400" dirty="0"/>
              <a:t>cesación del consumo de </a:t>
            </a:r>
            <a:r>
              <a:rPr lang="es-CO" sz="1400" dirty="0" smtClean="0"/>
              <a:t>tabaco</a:t>
            </a:r>
          </a:p>
          <a:p>
            <a:endParaRPr lang="es-CO" sz="1400" b="0" dirty="0"/>
          </a:p>
          <a:p>
            <a:r>
              <a:rPr lang="es-CO" sz="1400" dirty="0"/>
              <a:t>Prescripción de actividad física</a:t>
            </a:r>
            <a:r>
              <a:rPr lang="es-CO" sz="1400" b="0" dirty="0"/>
              <a:t>, ejercicio y práctica deportiva</a:t>
            </a:r>
          </a:p>
          <a:p>
            <a:endParaRPr lang="es-CO" sz="1400" b="0" dirty="0"/>
          </a:p>
          <a:p>
            <a:endParaRPr lang="es-CO" sz="1400" b="0" dirty="0"/>
          </a:p>
        </p:txBody>
      </p:sp>
    </p:spTree>
    <p:extLst>
      <p:ext uri="{BB962C8B-B14F-4D97-AF65-F5344CB8AC3E}">
        <p14:creationId xmlns:p14="http://schemas.microsoft.com/office/powerpoint/2010/main" val="14818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718388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PROMOCIÓN DE LA SALUD – PREVENCIÓN DE LA ENFERMEDAD – 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(Cáncer)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268361" y="1656416"/>
            <a:ext cx="6867405" cy="22544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CO" sz="1400" dirty="0" smtClean="0"/>
              <a:t>Divulgar </a:t>
            </a:r>
            <a:r>
              <a:rPr lang="es-CO" sz="1400" dirty="0"/>
              <a:t>conocimientos </a:t>
            </a:r>
            <a:r>
              <a:rPr lang="es-CO" sz="1400" b="0" dirty="0"/>
              <a:t>sobre el cáncer de piel y la exposición </a:t>
            </a:r>
            <a:r>
              <a:rPr lang="es-CO" sz="1400" b="0" dirty="0" smtClean="0"/>
              <a:t>solar</a:t>
            </a:r>
          </a:p>
          <a:p>
            <a:endParaRPr lang="es-CO" sz="1400" dirty="0"/>
          </a:p>
          <a:p>
            <a:r>
              <a:rPr lang="es-CO" sz="1400" dirty="0"/>
              <a:t>Aplicar las herramientas para la identificación del riesgo</a:t>
            </a:r>
            <a:r>
              <a:rPr lang="es-CO" sz="1400" b="0" dirty="0"/>
              <a:t> de padecer cáncer de piel no melanoma</a:t>
            </a:r>
          </a:p>
          <a:p>
            <a:endParaRPr lang="es-CO" sz="1400" dirty="0" smtClean="0"/>
          </a:p>
          <a:p>
            <a:r>
              <a:rPr lang="es-CO" sz="1400" dirty="0"/>
              <a:t>Prescripción de protección solar </a:t>
            </a:r>
            <a:r>
              <a:rPr lang="es-CO" sz="1400" b="0" dirty="0"/>
              <a:t>mediante barreras físicas o químicas</a:t>
            </a:r>
            <a:r>
              <a:rPr lang="es-CO" sz="1400" dirty="0"/>
              <a:t>.</a:t>
            </a:r>
          </a:p>
          <a:p>
            <a:endParaRPr lang="es-CO" sz="1400" dirty="0" smtClean="0"/>
          </a:p>
          <a:p>
            <a:r>
              <a:rPr lang="es-CO" sz="1400" dirty="0"/>
              <a:t>Intervenciones para mitigación del riesgo </a:t>
            </a:r>
            <a:r>
              <a:rPr lang="es-CO" sz="1400" b="0" dirty="0"/>
              <a:t>en cáncer</a:t>
            </a:r>
          </a:p>
          <a:p>
            <a:endParaRPr lang="es-CO" sz="1400" dirty="0" smtClean="0"/>
          </a:p>
          <a:p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0123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6CF2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subTitle" idx="4294967295"/>
          </p:nvPr>
        </p:nvSpPr>
        <p:spPr>
          <a:xfrm>
            <a:off x="3768725" y="2553350"/>
            <a:ext cx="5127000" cy="13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2100"/>
              <a:buFont typeface="Arial"/>
              <a:buNone/>
            </a:pPr>
            <a:endParaRPr lang="es-ES" sz="1500" b="1" i="0" u="none" strike="noStrike" cap="none" dirty="0" smtClean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  <a:p>
            <a:pPr marL="0" lvl="0" indent="0" algn="r">
              <a:lnSpc>
                <a:spcPct val="115000"/>
              </a:lnSpc>
              <a:buNone/>
            </a:pPr>
            <a:r>
              <a:rPr lang="es-CO" sz="1500" b="1" dirty="0" smtClean="0">
                <a:solidFill>
                  <a:srgbClr val="FFFFFF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Taller con ASCOFAME</a:t>
            </a:r>
          </a:p>
          <a:p>
            <a:pPr marL="0" lvl="0" indent="0" algn="r">
              <a:lnSpc>
                <a:spcPct val="115000"/>
              </a:lnSpc>
              <a:buNone/>
            </a:pPr>
            <a:r>
              <a:rPr lang="es-CO" sz="1500" b="1" dirty="0" smtClean="0">
                <a:solidFill>
                  <a:srgbClr val="FFFFFF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Diciembre 18 de 2018</a:t>
            </a:r>
            <a:endParaRPr lang="es-CO" sz="1500" b="1" dirty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es-CO" sz="1500" b="1" dirty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1534332" y="852406"/>
            <a:ext cx="6106332" cy="1700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s-ES" b="1" smtClean="0"/>
              <a:t>El </a:t>
            </a:r>
            <a:r>
              <a:rPr lang="es-ES" b="1" dirty="0" smtClean="0"/>
              <a:t>médico </a:t>
            </a:r>
            <a:r>
              <a:rPr lang="es-ES" b="1" dirty="0" smtClean="0"/>
              <a:t>general </a:t>
            </a:r>
            <a:r>
              <a:rPr lang="es-ES" b="1" dirty="0" smtClean="0"/>
              <a:t>en </a:t>
            </a:r>
            <a:r>
              <a:rPr lang="es-ES" b="1" dirty="0"/>
              <a:t>la implementación de </a:t>
            </a:r>
            <a:r>
              <a:rPr lang="es-ES" b="1"/>
              <a:t>las </a:t>
            </a:r>
            <a:r>
              <a:rPr lang="es-ES" b="1" smtClean="0"/>
              <a:t>RIAS</a:t>
            </a:r>
            <a:endParaRPr sz="3000" b="1" dirty="0">
              <a:solidFill>
                <a:srgbClr val="FFFFFF"/>
              </a:solidFill>
            </a:endParaRPr>
          </a:p>
        </p:txBody>
      </p:sp>
      <p:pic>
        <p:nvPicPr>
          <p:cNvPr id="5" name="Imagen 4" descr="Macintosh HD:Users:USUARIO:Downloads:Logo Minsalud:PNG:Logo Minsalud P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615" y="4229100"/>
            <a:ext cx="422338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DE 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LA SALUD </a:t>
            </a:r>
            <a:r>
              <a:rPr lang="es-ES" sz="20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 NIVEL</a:t>
            </a:r>
          </a:p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INDIVIDUAL 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Y COLECTIVO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720526"/>
            <a:ext cx="7522865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b="0" dirty="0"/>
              <a:t>Establecer </a:t>
            </a:r>
            <a:r>
              <a:rPr lang="es-ES" dirty="0"/>
              <a:t>diagnóstico presuntivo, diferencial y definitivo de la condición de salud del individuo, la familia y la comunidad </a:t>
            </a:r>
            <a:r>
              <a:rPr lang="es-ES" b="0" dirty="0"/>
              <a:t>de acuerdo con la mejor evidencia disponible y teniendo en cuenta los determinantes sociales</a:t>
            </a:r>
            <a:r>
              <a:rPr lang="es-ES" b="0" dirty="0" smtClean="0"/>
              <a:t>.</a:t>
            </a:r>
          </a:p>
          <a:p>
            <a:endParaRPr lang="es-ES" b="0" dirty="0" smtClean="0"/>
          </a:p>
          <a:p>
            <a:endParaRPr lang="es-ES" b="0" dirty="0"/>
          </a:p>
        </p:txBody>
      </p:sp>
    </p:spTree>
    <p:extLst>
      <p:ext uri="{BB962C8B-B14F-4D97-AF65-F5344CB8AC3E}">
        <p14:creationId xmlns:p14="http://schemas.microsoft.com/office/powerpoint/2010/main" val="218396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0" y="422923"/>
            <a:ext cx="8041341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DE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LA SALUD </a:t>
            </a: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 NIVEL</a:t>
            </a:r>
          </a:p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INDIVIDUAL Y COLECTIVO-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(PMS, </a:t>
            </a: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Salud Materno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Perinatal, respiratorias)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472553"/>
            <a:ext cx="7522865" cy="28700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pPr marL="0" indent="0">
              <a:buNone/>
            </a:pPr>
            <a:r>
              <a:rPr lang="es-ES" sz="1400" dirty="0"/>
              <a:t>Realización anamnesis y examen físico general con énfasis en</a:t>
            </a:r>
            <a:r>
              <a:rPr lang="es-ES" sz="1400" dirty="0" smtClean="0"/>
              <a:t>:</a:t>
            </a:r>
          </a:p>
          <a:p>
            <a:pPr marL="0" indent="0">
              <a:buNone/>
            </a:pPr>
            <a:endParaRPr lang="es-ES" sz="1400" b="0" dirty="0" smtClean="0"/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dirty="0" smtClean="0">
                <a:latin typeface="Work Sans Light" panose="020B0604020202020204" charset="0"/>
              </a:rPr>
              <a:t>Identificar y monitorear f</a:t>
            </a:r>
            <a:r>
              <a:rPr lang="es-ES" b="0" dirty="0" smtClean="0">
                <a:latin typeface="Work Sans Light" panose="020B0604020202020204" charset="0"/>
              </a:rPr>
              <a:t>actores </a:t>
            </a:r>
            <a:r>
              <a:rPr lang="es-ES" b="0" dirty="0">
                <a:latin typeface="Work Sans Light" panose="020B0604020202020204" charset="0"/>
              </a:rPr>
              <a:t>de riesgo y </a:t>
            </a:r>
            <a:r>
              <a:rPr lang="es-ES" b="0" dirty="0" smtClean="0">
                <a:latin typeface="Work Sans Light" panose="020B0604020202020204" charset="0"/>
              </a:rPr>
              <a:t>protectores según </a:t>
            </a:r>
            <a:r>
              <a:rPr lang="es-ES" b="1" dirty="0" smtClean="0">
                <a:latin typeface="Work Sans Light" panose="020B0604020202020204" charset="0"/>
              </a:rPr>
              <a:t>ciclo </a:t>
            </a:r>
            <a:r>
              <a:rPr lang="es-ES" b="1" dirty="0" smtClean="0">
                <a:latin typeface="Work Sans Light" panose="020B0604020202020204" charset="0"/>
              </a:rPr>
              <a:t>vital </a:t>
            </a:r>
            <a:r>
              <a:rPr lang="es-ES" b="1" dirty="0" smtClean="0">
                <a:latin typeface="Work Sans Light" panose="020B0604020202020204" charset="0"/>
              </a:rPr>
              <a:t>– gestación</a:t>
            </a:r>
            <a:endParaRPr lang="es-ES" b="1" dirty="0">
              <a:latin typeface="Work Sans Light" panose="020B0604020202020204" charset="0"/>
            </a:endParaRP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0" dirty="0" smtClean="0">
                <a:latin typeface="Work Sans Light" panose="020B0604020202020204" charset="0"/>
              </a:rPr>
              <a:t>Aspectos </a:t>
            </a:r>
            <a:r>
              <a:rPr lang="es-ES" b="0" dirty="0">
                <a:latin typeface="Work Sans Light" panose="020B0604020202020204" charset="0"/>
              </a:rPr>
              <a:t>del </a:t>
            </a:r>
            <a:r>
              <a:rPr lang="es-ES" b="0" dirty="0" smtClean="0">
                <a:latin typeface="Work Sans Light" panose="020B0604020202020204" charset="0"/>
              </a:rPr>
              <a:t>crecimiento, </a:t>
            </a:r>
            <a:r>
              <a:rPr lang="es-ES" b="0" dirty="0">
                <a:latin typeface="Work Sans Light" panose="020B0604020202020204" charset="0"/>
              </a:rPr>
              <a:t>desarrollo y valoración de </a:t>
            </a:r>
            <a:r>
              <a:rPr lang="es-ES" b="1" dirty="0">
                <a:latin typeface="Work Sans Light" panose="020B0604020202020204" charset="0"/>
              </a:rPr>
              <a:t>paciente </a:t>
            </a:r>
            <a:r>
              <a:rPr lang="es-ES" b="1" dirty="0" smtClean="0">
                <a:latin typeface="Work Sans Light" panose="020B0604020202020204" charset="0"/>
              </a:rPr>
              <a:t>sano</a:t>
            </a: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0" dirty="0" smtClean="0">
                <a:latin typeface="Work Sans Light" panose="020B0604020202020204" charset="0"/>
              </a:rPr>
              <a:t>Valoración </a:t>
            </a:r>
            <a:r>
              <a:rPr lang="es-ES" b="0" dirty="0" smtClean="0">
                <a:latin typeface="Work Sans Light" panose="020B0604020202020204" charset="0"/>
              </a:rPr>
              <a:t>de la </a:t>
            </a:r>
            <a:r>
              <a:rPr lang="es-ES" b="1" dirty="0">
                <a:latin typeface="Work Sans Light" panose="020B0604020202020204" charset="0"/>
              </a:rPr>
              <a:t>salud oral, visual, auditiva, </a:t>
            </a:r>
            <a:r>
              <a:rPr lang="es-ES" b="1" dirty="0" smtClean="0">
                <a:latin typeface="Work Sans Light" panose="020B0604020202020204" charset="0"/>
              </a:rPr>
              <a:t>mental</a:t>
            </a:r>
            <a:endParaRPr lang="es-ES" b="1" dirty="0">
              <a:latin typeface="Work Sans Light" panose="020B0604020202020204" charset="0"/>
            </a:endParaRPr>
          </a:p>
          <a:p>
            <a:pPr marL="285750" lvl="7" indent="-285750">
              <a:buFont typeface="Courier New" panose="02070309020205020404" pitchFamily="49" charset="0"/>
              <a:buChar char="o"/>
            </a:pPr>
            <a:endParaRPr lang="es-ES" b="0" dirty="0" smtClean="0">
              <a:latin typeface="Work Sans Light" panose="020B0604020202020204" charset="0"/>
            </a:endParaRP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0" dirty="0" smtClean="0">
                <a:latin typeface="Work Sans Light" panose="020B0604020202020204" charset="0"/>
              </a:rPr>
              <a:t>Examen </a:t>
            </a:r>
            <a:r>
              <a:rPr lang="es-ES" b="0" dirty="0">
                <a:latin typeface="Work Sans Light" panose="020B0604020202020204" charset="0"/>
              </a:rPr>
              <a:t>de </a:t>
            </a:r>
            <a:r>
              <a:rPr lang="es-ES" b="1" dirty="0">
                <a:latin typeface="Work Sans Light" panose="020B0604020202020204" charset="0"/>
              </a:rPr>
              <a:t>mama</a:t>
            </a:r>
            <a:r>
              <a:rPr lang="es-ES" b="0" dirty="0">
                <a:latin typeface="Work Sans Light" panose="020B0604020202020204" charset="0"/>
              </a:rPr>
              <a:t> </a:t>
            </a: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0" dirty="0" smtClean="0">
                <a:latin typeface="Work Sans Light" panose="020B0604020202020204" charset="0"/>
              </a:rPr>
              <a:t>Técnicas </a:t>
            </a:r>
            <a:r>
              <a:rPr lang="es-ES" b="0" dirty="0">
                <a:latin typeface="Work Sans Light" panose="020B0604020202020204" charset="0"/>
              </a:rPr>
              <a:t>de inspección visual de </a:t>
            </a:r>
            <a:r>
              <a:rPr lang="es-ES" b="1" dirty="0">
                <a:latin typeface="Work Sans Light" panose="020B0604020202020204" charset="0"/>
              </a:rPr>
              <a:t>cuello uterino</a:t>
            </a: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0" dirty="0" smtClean="0">
                <a:latin typeface="Work Sans Light" panose="020B0604020202020204" charset="0"/>
              </a:rPr>
              <a:t>Examen </a:t>
            </a:r>
            <a:r>
              <a:rPr lang="es-ES" b="0" dirty="0">
                <a:latin typeface="Work Sans Light" panose="020B0604020202020204" charset="0"/>
              </a:rPr>
              <a:t>de </a:t>
            </a:r>
            <a:r>
              <a:rPr lang="es-ES" b="1" dirty="0" smtClean="0">
                <a:latin typeface="Work Sans Light" panose="020B0604020202020204" charset="0"/>
              </a:rPr>
              <a:t>próstata</a:t>
            </a: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ES" b="1" dirty="0" smtClean="0">
                <a:latin typeface="Work Sans Light" panose="020B0604020202020204" charset="0"/>
              </a:rPr>
              <a:t>Utilización </a:t>
            </a:r>
            <a:r>
              <a:rPr lang="es-ES" b="1" dirty="0">
                <a:latin typeface="Work Sans Light" panose="020B0604020202020204" charset="0"/>
              </a:rPr>
              <a:t>de pruebas rápidas para </a:t>
            </a:r>
            <a:r>
              <a:rPr lang="es-ES" b="1" dirty="0" smtClean="0">
                <a:latin typeface="Work Sans Light" panose="020B0604020202020204" charset="0"/>
              </a:rPr>
              <a:t>tamizajes </a:t>
            </a:r>
            <a:r>
              <a:rPr lang="es-ES" b="1" dirty="0">
                <a:latin typeface="Work Sans Light" panose="020B0604020202020204" charset="0"/>
              </a:rPr>
              <a:t>y detección de eventos de interés en salud </a:t>
            </a:r>
            <a:r>
              <a:rPr lang="es-ES" b="1" dirty="0" smtClean="0">
                <a:latin typeface="Work Sans Light" panose="020B0604020202020204" charset="0"/>
              </a:rPr>
              <a:t>publica</a:t>
            </a:r>
          </a:p>
          <a:p>
            <a:pPr marL="285750" lvl="7" indent="-285750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Aplicación de encuesta breve de tamizaje de EPOC</a:t>
            </a:r>
            <a:endParaRPr lang="es-ES" b="1" dirty="0" smtClean="0">
              <a:latin typeface="Work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1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DE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LA SALUD </a:t>
            </a: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 NIVEL</a:t>
            </a:r>
          </a:p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INDIVIDUAL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Y COLECTIVO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(violencias)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627536"/>
            <a:ext cx="7522865" cy="2039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dirty="0" smtClean="0"/>
              <a:t>Identificar </a:t>
            </a:r>
            <a:r>
              <a:rPr lang="es-ES" dirty="0" smtClean="0"/>
              <a:t>signos </a:t>
            </a:r>
            <a:r>
              <a:rPr lang="es-ES" dirty="0"/>
              <a:t>y síntomas de las VG </a:t>
            </a:r>
            <a:r>
              <a:rPr lang="es-ES" b="0" dirty="0" smtClean="0"/>
              <a:t>(alerta </a:t>
            </a:r>
            <a:r>
              <a:rPr lang="es-ES" b="0" dirty="0"/>
              <a:t>para la autoagresión, nuevas agresiones y riesgo de </a:t>
            </a:r>
            <a:r>
              <a:rPr lang="es-ES" b="0" dirty="0" smtClean="0"/>
              <a:t>feminicidio</a:t>
            </a:r>
            <a:r>
              <a:rPr lang="es-ES" b="0" dirty="0"/>
              <a:t>)</a:t>
            </a:r>
            <a:endParaRPr lang="es-ES" b="0" dirty="0" smtClean="0"/>
          </a:p>
          <a:p>
            <a:endParaRPr lang="es-ES" dirty="0"/>
          </a:p>
          <a:p>
            <a:r>
              <a:rPr lang="es-ES" dirty="0" smtClean="0"/>
              <a:t>Valorar </a:t>
            </a:r>
            <a:r>
              <a:rPr lang="es-ES" dirty="0"/>
              <a:t>la salud mental </a:t>
            </a:r>
            <a:r>
              <a:rPr lang="es-ES" b="0" dirty="0"/>
              <a:t>de la persona </a:t>
            </a:r>
            <a:r>
              <a:rPr lang="es-ES" b="0" dirty="0" smtClean="0"/>
              <a:t>víctima</a:t>
            </a:r>
          </a:p>
          <a:p>
            <a:endParaRPr lang="es-ES" b="0" dirty="0"/>
          </a:p>
          <a:p>
            <a:r>
              <a:rPr lang="es-ES" b="0" dirty="0" smtClean="0"/>
              <a:t>Realizar </a:t>
            </a:r>
            <a:r>
              <a:rPr lang="es-ES" dirty="0" smtClean="0"/>
              <a:t>examen </a:t>
            </a:r>
            <a:r>
              <a:rPr lang="es-ES" dirty="0"/>
              <a:t>físico sexológico</a:t>
            </a:r>
            <a:r>
              <a:rPr lang="es-ES" dirty="0" smtClean="0"/>
              <a:t>.</a:t>
            </a:r>
          </a:p>
          <a:p>
            <a:endParaRPr lang="es-ES" b="0" dirty="0"/>
          </a:p>
          <a:p>
            <a:r>
              <a:rPr lang="es-ES" b="0" dirty="0" smtClean="0"/>
              <a:t>Asesoría </a:t>
            </a:r>
            <a:r>
              <a:rPr lang="es-ES" b="0" dirty="0"/>
              <a:t>pre y post prueba de </a:t>
            </a:r>
            <a:r>
              <a:rPr lang="es-ES" dirty="0"/>
              <a:t>VIH/SIDA, e </a:t>
            </a:r>
            <a:r>
              <a:rPr lang="es-ES" dirty="0" smtClean="0"/>
              <a:t>ITS</a:t>
            </a:r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235428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DE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LA SALUD </a:t>
            </a: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A NIVEL</a:t>
            </a:r>
          </a:p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18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INDIVIDUAL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Y COLECTIVO </a:t>
            </a:r>
            <a:r>
              <a:rPr lang="es-ES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</a:t>
            </a:r>
            <a:r>
              <a:rPr lang="es-CO" sz="18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Infecciosas, audición)</a:t>
            </a:r>
            <a:endParaRPr lang="es-CO" sz="18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43919" y="1627536"/>
            <a:ext cx="7522865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sz="1400" dirty="0" smtClean="0"/>
              <a:t>Identificar </a:t>
            </a:r>
            <a:r>
              <a:rPr lang="es-ES" sz="1400" dirty="0"/>
              <a:t>fallos </a:t>
            </a:r>
            <a:r>
              <a:rPr lang="es-ES" sz="1400" b="0" dirty="0" smtClean="0"/>
              <a:t>inmunológicos </a:t>
            </a:r>
            <a:r>
              <a:rPr lang="es-ES" sz="1400" b="0" dirty="0"/>
              <a:t>, virológicos y </a:t>
            </a:r>
            <a:r>
              <a:rPr lang="es-ES" sz="1400" b="0" dirty="0" smtClean="0"/>
              <a:t>terapéuticos</a:t>
            </a:r>
          </a:p>
          <a:p>
            <a:endParaRPr lang="es-ES" sz="1400" dirty="0"/>
          </a:p>
          <a:p>
            <a:r>
              <a:rPr lang="es-CO" sz="1400" dirty="0" smtClean="0"/>
              <a:t>Aplicar herramientas </a:t>
            </a:r>
            <a:r>
              <a:rPr lang="es-CO" sz="1400" b="0" dirty="0"/>
              <a:t>para la identificación del riesgo </a:t>
            </a:r>
            <a:r>
              <a:rPr lang="es-CO" sz="1400" b="0" dirty="0" smtClean="0"/>
              <a:t>cardiovascular</a:t>
            </a:r>
          </a:p>
          <a:p>
            <a:endParaRPr lang="es-CO" sz="1400" b="0" dirty="0"/>
          </a:p>
          <a:p>
            <a:r>
              <a:rPr lang="es-CO" sz="1400" dirty="0" smtClean="0"/>
              <a:t>Aplicar </a:t>
            </a:r>
            <a:r>
              <a:rPr lang="es-CO" sz="1400" dirty="0"/>
              <a:t>el instrumento </a:t>
            </a:r>
            <a:r>
              <a:rPr lang="es-CO" sz="1400" b="0" dirty="0"/>
              <a:t>de Valoración de la </a:t>
            </a:r>
            <a:r>
              <a:rPr lang="es-CO" sz="1400" b="0" dirty="0" smtClean="0"/>
              <a:t>audición </a:t>
            </a:r>
            <a:r>
              <a:rPr lang="es-CO" sz="1400" b="0" dirty="0"/>
              <a:t>y lenguaje a Niños menores de 12 años denominado </a:t>
            </a:r>
            <a:r>
              <a:rPr lang="es-CO" sz="1400" b="0" dirty="0" smtClean="0"/>
              <a:t>VALE</a:t>
            </a:r>
          </a:p>
          <a:p>
            <a:endParaRPr lang="es-CO" sz="1400" b="0" dirty="0"/>
          </a:p>
          <a:p>
            <a:r>
              <a:rPr lang="es-CO" sz="1400" dirty="0" smtClean="0"/>
              <a:t>Interpretación </a:t>
            </a:r>
            <a:r>
              <a:rPr lang="es-CO" sz="1400" dirty="0"/>
              <a:t>de resultados </a:t>
            </a:r>
            <a:r>
              <a:rPr lang="es-CO" sz="1400" b="0" dirty="0"/>
              <a:t>y demanda inducida </a:t>
            </a:r>
            <a:r>
              <a:rPr lang="es-CO" sz="1400" dirty="0"/>
              <a:t>al Tamizaje </a:t>
            </a:r>
            <a:r>
              <a:rPr lang="es-CO" sz="1400" dirty="0" smtClean="0"/>
              <a:t>auditivo</a:t>
            </a:r>
          </a:p>
          <a:p>
            <a:endParaRPr lang="es-CO" sz="1400" b="0" dirty="0"/>
          </a:p>
          <a:p>
            <a:r>
              <a:rPr lang="es-CO" sz="1400" b="0" dirty="0"/>
              <a:t>Identificar signos y síntomas de la </a:t>
            </a:r>
            <a:r>
              <a:rPr lang="es-CO" sz="1400" dirty="0"/>
              <a:t>Hipoacusia</a:t>
            </a:r>
            <a:r>
              <a:rPr lang="es-CO" sz="1400" b="0" dirty="0"/>
              <a:t> </a:t>
            </a:r>
            <a:r>
              <a:rPr lang="es-CO" sz="1400" b="0" dirty="0" smtClean="0"/>
              <a:t>y apoyar </a:t>
            </a:r>
            <a:r>
              <a:rPr lang="es-CO" sz="1400" b="0" dirty="0"/>
              <a:t>el plan de manejo médico del ORL</a:t>
            </a:r>
            <a:endParaRPr lang="es-CO" sz="1400" b="0" dirty="0" smtClean="0"/>
          </a:p>
          <a:p>
            <a:endParaRPr lang="es-ES" sz="1400" dirty="0" smtClean="0"/>
          </a:p>
        </p:txBody>
      </p:sp>
    </p:spTree>
    <p:extLst>
      <p:ext uri="{BB962C8B-B14F-4D97-AF65-F5344CB8AC3E}">
        <p14:creationId xmlns:p14="http://schemas.microsoft.com/office/powerpoint/2010/main" val="219592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(Salud Visual, cáncer infantil) 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973394" y="1333068"/>
            <a:ext cx="7111643" cy="24391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CO" sz="1400" dirty="0"/>
              <a:t>Toma de agudeza visual </a:t>
            </a:r>
            <a:r>
              <a:rPr lang="es-CO" sz="1400" b="0" dirty="0"/>
              <a:t>de acuerdo con el curso de </a:t>
            </a:r>
            <a:r>
              <a:rPr lang="es-CO" sz="1400" b="0" dirty="0" smtClean="0"/>
              <a:t>vida (p.e. niños)</a:t>
            </a:r>
          </a:p>
          <a:p>
            <a:endParaRPr lang="es-CO" sz="1400" dirty="0" smtClean="0"/>
          </a:p>
          <a:p>
            <a:r>
              <a:rPr lang="es-CO" sz="1400" dirty="0" smtClean="0"/>
              <a:t>Valoración  </a:t>
            </a:r>
            <a:r>
              <a:rPr lang="es-CO" sz="1400" dirty="0"/>
              <a:t>del segmento anterior del ojo y anexos </a:t>
            </a:r>
            <a:r>
              <a:rPr lang="es-CO" sz="1400" dirty="0" smtClean="0"/>
              <a:t>oculares, del </a:t>
            </a:r>
            <a:r>
              <a:rPr lang="es-CO" sz="1400" dirty="0"/>
              <a:t>segmento posterior y fondo de ojo, </a:t>
            </a:r>
            <a:r>
              <a:rPr lang="es-CO" sz="1400" b="0" dirty="0"/>
              <a:t>diferenciando anormalidades en sus estructuras y generando diagnósticos </a:t>
            </a:r>
            <a:r>
              <a:rPr lang="es-CO" sz="1400" b="0" dirty="0" smtClean="0"/>
              <a:t>diferenciales.</a:t>
            </a:r>
          </a:p>
          <a:p>
            <a:endParaRPr lang="es-CO" sz="1400" dirty="0"/>
          </a:p>
          <a:p>
            <a:r>
              <a:rPr lang="es-CO" sz="1400" dirty="0"/>
              <a:t>Toma de Presión intraocular cuando exista sospecha de glaucoma</a:t>
            </a:r>
            <a:r>
              <a:rPr lang="es-CO" sz="1400" dirty="0" smtClean="0"/>
              <a:t>.</a:t>
            </a:r>
          </a:p>
          <a:p>
            <a:endParaRPr lang="es-CO" sz="1400" dirty="0"/>
          </a:p>
          <a:p>
            <a:r>
              <a:rPr lang="es-CO" sz="1400" dirty="0"/>
              <a:t>Aplicar el modulo de diagnostico temprano </a:t>
            </a:r>
            <a:r>
              <a:rPr lang="es-CO" sz="1400" dirty="0" smtClean="0"/>
              <a:t> de cáncer en </a:t>
            </a:r>
            <a:r>
              <a:rPr lang="es-CO" sz="1400" dirty="0"/>
              <a:t>la niñez  de AIEPI </a:t>
            </a:r>
          </a:p>
          <a:p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9008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DIAGNÓSTICO– Alteraciones nutricionales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01213" y="1448366"/>
            <a:ext cx="6705600" cy="24391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Valoración del </a:t>
            </a:r>
            <a:r>
              <a:rPr lang="es-CO" b="1" dirty="0" smtClean="0">
                <a:latin typeface="Work Sans Light" panose="020B0604020202020204" charset="0"/>
              </a:rPr>
              <a:t>edema, signos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Prueba de apetito 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 smtClean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 smtClean="0">
                <a:latin typeface="Work Sans Light" panose="020B0604020202020204" charset="0"/>
              </a:rPr>
              <a:t>Estado </a:t>
            </a:r>
            <a:r>
              <a:rPr lang="es-CO" b="1" dirty="0">
                <a:latin typeface="Work Sans Light" panose="020B0604020202020204" charset="0"/>
              </a:rPr>
              <a:t>de hidratación 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 smtClean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 smtClean="0">
                <a:latin typeface="Work Sans Light" panose="020B0604020202020204" charset="0"/>
              </a:rPr>
              <a:t>Identificación </a:t>
            </a:r>
            <a:r>
              <a:rPr lang="es-CO" b="1" dirty="0">
                <a:latin typeface="Work Sans Light" panose="020B0604020202020204" charset="0"/>
              </a:rPr>
              <a:t>de </a:t>
            </a:r>
            <a:r>
              <a:rPr lang="es-CO" b="1" dirty="0" smtClean="0">
                <a:latin typeface="Work Sans Light" panose="020B0604020202020204" charset="0"/>
              </a:rPr>
              <a:t>alteraciones </a:t>
            </a:r>
            <a:r>
              <a:rPr lang="es-CO" b="1" dirty="0">
                <a:latin typeface="Work Sans Light" panose="020B0604020202020204" charset="0"/>
              </a:rPr>
              <a:t>de la </a:t>
            </a:r>
            <a:r>
              <a:rPr lang="es-CO" b="1" dirty="0" smtClean="0">
                <a:latin typeface="Work Sans Light" panose="020B0604020202020204" charset="0"/>
              </a:rPr>
              <a:t>piel, estado </a:t>
            </a:r>
            <a:r>
              <a:rPr lang="es-CO" b="1" dirty="0">
                <a:latin typeface="Work Sans Light" panose="020B0604020202020204" charset="0"/>
              </a:rPr>
              <a:t>de </a:t>
            </a:r>
            <a:r>
              <a:rPr lang="es-CO" b="1" dirty="0" smtClean="0">
                <a:latin typeface="Work Sans Light" panose="020B0604020202020204" charset="0"/>
              </a:rPr>
              <a:t>conciencia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 smtClean="0">
                <a:latin typeface="Work Sans Light" panose="020B0604020202020204" charset="0"/>
              </a:rPr>
              <a:t> </a:t>
            </a:r>
            <a:endParaRPr lang="es-CO" b="1" dirty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Cambios en el peso </a:t>
            </a:r>
            <a:endParaRPr lang="es-CO" b="1" dirty="0" smtClean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Pruebas de laboratorio: Hemoglobina y Glicemia.</a:t>
            </a:r>
          </a:p>
        </p:txBody>
      </p:sp>
    </p:spTree>
    <p:extLst>
      <p:ext uri="{BB962C8B-B14F-4D97-AF65-F5344CB8AC3E}">
        <p14:creationId xmlns:p14="http://schemas.microsoft.com/office/powerpoint/2010/main" val="148280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762572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DIAGNÓSTICO (infecciosas, cáncer)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33287" y="1428702"/>
            <a:ext cx="7000567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 smtClean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 smtClean="0">
                <a:latin typeface="Work Sans Light" panose="020B0604020202020204" charset="0"/>
              </a:rPr>
              <a:t>Abordaje </a:t>
            </a:r>
            <a:r>
              <a:rPr lang="es-CO" b="1" dirty="0">
                <a:latin typeface="Work Sans Light" panose="020B0604020202020204" charset="0"/>
              </a:rPr>
              <a:t>específico por eventos de enfermedades infecciosas </a:t>
            </a:r>
            <a:r>
              <a:rPr lang="es-CO" dirty="0">
                <a:latin typeface="Work Sans Light" panose="020B0604020202020204" charset="0"/>
              </a:rPr>
              <a:t>(Tuberculosis, Lepra, IRA, EDA, </a:t>
            </a:r>
            <a:r>
              <a:rPr lang="es-CO" dirty="0" err="1">
                <a:latin typeface="Work Sans Light" panose="020B0604020202020204" charset="0"/>
              </a:rPr>
              <a:t>Geohelmintiasis</a:t>
            </a:r>
            <a:r>
              <a:rPr lang="es-CO" dirty="0">
                <a:latin typeface="Work Sans Light" panose="020B0604020202020204" charset="0"/>
              </a:rPr>
              <a:t>, Tracoma, CISTICERCOSIS-TENIASIS, </a:t>
            </a:r>
            <a:r>
              <a:rPr lang="es-CO" dirty="0" err="1">
                <a:latin typeface="Work Sans Light" panose="020B0604020202020204" charset="0"/>
              </a:rPr>
              <a:t>Arbovirosis</a:t>
            </a:r>
            <a:r>
              <a:rPr lang="es-CO" dirty="0">
                <a:latin typeface="Work Sans Light" panose="020B0604020202020204" charset="0"/>
              </a:rPr>
              <a:t> (dengue, </a:t>
            </a:r>
            <a:r>
              <a:rPr lang="es-CO" dirty="0" err="1">
                <a:latin typeface="Work Sans Light" panose="020B0604020202020204" charset="0"/>
              </a:rPr>
              <a:t>Chikunguña</a:t>
            </a:r>
            <a:r>
              <a:rPr lang="es-CO" dirty="0">
                <a:latin typeface="Work Sans Light" panose="020B0604020202020204" charset="0"/>
              </a:rPr>
              <a:t> y </a:t>
            </a:r>
            <a:r>
              <a:rPr lang="es-CO" dirty="0" err="1">
                <a:latin typeface="Work Sans Light" panose="020B0604020202020204" charset="0"/>
              </a:rPr>
              <a:t>Zika</a:t>
            </a:r>
            <a:r>
              <a:rPr lang="es-CO" dirty="0">
                <a:latin typeface="Work Sans Light" panose="020B0604020202020204" charset="0"/>
              </a:rPr>
              <a:t>), Malaria, </a:t>
            </a:r>
            <a:r>
              <a:rPr lang="es-CO" dirty="0" err="1">
                <a:latin typeface="Work Sans Light" panose="020B0604020202020204" charset="0"/>
              </a:rPr>
              <a:t>Leishmaniasis</a:t>
            </a:r>
            <a:r>
              <a:rPr lang="es-CO" dirty="0">
                <a:latin typeface="Work Sans Light" panose="020B0604020202020204" charset="0"/>
              </a:rPr>
              <a:t>, Enfermedad de Chagas, Brucelosis, Leptospirosis, Rabia)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r>
              <a:rPr lang="es-CO" b="1" dirty="0">
                <a:latin typeface="Work Sans Light" panose="020B0604020202020204" charset="0"/>
              </a:rPr>
              <a:t>Identificación de personas en riesgo de cáncer </a:t>
            </a:r>
            <a:r>
              <a:rPr lang="es-CO" dirty="0">
                <a:latin typeface="Work Sans Light" panose="020B0604020202020204" charset="0"/>
              </a:rPr>
              <a:t>de piel no melanoma, mama, próstata, cuello uterino, gástrico, colon y recto, pulmón, leucemias y linfomas en adultos</a:t>
            </a: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>
              <a:latin typeface="Work Sans Light" panose="020B0604020202020204" charset="0"/>
            </a:endParaRPr>
          </a:p>
          <a:p>
            <a:pPr marL="428625" indent="-428625" algn="just">
              <a:buFont typeface="Courier New" panose="02070309020205020404" pitchFamily="49" charset="0"/>
              <a:buChar char="o"/>
            </a:pPr>
            <a:endParaRPr lang="es-CO" b="1" dirty="0">
              <a:latin typeface="Work Sans Ligh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4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TRATAMIENTO MÉDICO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182104" y="1333068"/>
            <a:ext cx="690293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pPr marL="0" indent="0">
              <a:buNone/>
            </a:pPr>
            <a:r>
              <a:rPr lang="es-ES" dirty="0"/>
              <a:t>Brindar tratamiento integral y continuo </a:t>
            </a:r>
            <a:r>
              <a:rPr lang="es-ES" b="0" dirty="0" smtClean="0"/>
              <a:t>a las </a:t>
            </a:r>
            <a:r>
              <a:rPr lang="es-ES" b="0" dirty="0"/>
              <a:t>personas con alteraciones de </a:t>
            </a:r>
            <a:r>
              <a:rPr lang="es-ES" b="0" dirty="0" smtClean="0"/>
              <a:t>salud prevalentes </a:t>
            </a:r>
            <a:r>
              <a:rPr lang="es-ES" b="0" dirty="0"/>
              <a:t>no complicadas, </a:t>
            </a:r>
            <a:r>
              <a:rPr lang="es-ES" b="0" dirty="0" smtClean="0"/>
              <a:t>y tratamiento </a:t>
            </a:r>
            <a:r>
              <a:rPr lang="es-ES" b="0" dirty="0"/>
              <a:t>inicial en situaciones </a:t>
            </a:r>
            <a:r>
              <a:rPr lang="es-ES" b="0" dirty="0" smtClean="0"/>
              <a:t>o alteraciones </a:t>
            </a:r>
            <a:r>
              <a:rPr lang="es-ES" b="0" dirty="0"/>
              <a:t>agudas y </a:t>
            </a:r>
            <a:r>
              <a:rPr lang="es-ES" b="0" dirty="0" smtClean="0"/>
              <a:t>crónicas complicadas</a:t>
            </a:r>
            <a:r>
              <a:rPr lang="es-ES" b="0" dirty="0"/>
              <a:t>, con base en la </a:t>
            </a:r>
            <a:r>
              <a:rPr lang="es-ES" b="0" dirty="0" smtClean="0"/>
              <a:t>evidencia científica</a:t>
            </a:r>
            <a:r>
              <a:rPr lang="es-ES" b="0" dirty="0"/>
              <a:t>, aplicando principios bioéticos</a:t>
            </a:r>
            <a:r>
              <a:rPr lang="es-ES" b="0" dirty="0" smtClean="0"/>
              <a:t>, humanísticos </a:t>
            </a:r>
            <a:r>
              <a:rPr lang="es-ES" b="0" dirty="0"/>
              <a:t>y legales, optimizando </a:t>
            </a:r>
            <a:r>
              <a:rPr lang="es-ES" b="0" dirty="0" smtClean="0"/>
              <a:t>el trabajo </a:t>
            </a:r>
            <a:r>
              <a:rPr lang="es-ES" b="0" dirty="0"/>
              <a:t>interprofesional y </a:t>
            </a:r>
            <a:r>
              <a:rPr lang="es-ES" b="0" dirty="0" smtClean="0"/>
              <a:t>las Tecnologías </a:t>
            </a:r>
            <a:r>
              <a:rPr lang="es-ES" b="0" dirty="0"/>
              <a:t>de la Información </a:t>
            </a:r>
            <a:r>
              <a:rPr lang="es-ES" b="0" dirty="0" smtClean="0"/>
              <a:t>y Comunicación</a:t>
            </a:r>
            <a:r>
              <a:rPr lang="es-ES" b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7965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TRATAMIENTO MÉDICO 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PMS, Materno, respiratorias, audición)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065972" y="1319117"/>
            <a:ext cx="7588270" cy="28700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sz="1400" dirty="0" smtClean="0"/>
              <a:t>Formular y desarrollar planes de cuidado </a:t>
            </a:r>
            <a:r>
              <a:rPr lang="es-ES" sz="1400" b="0" dirty="0" smtClean="0"/>
              <a:t>(plan </a:t>
            </a:r>
            <a:r>
              <a:rPr lang="es-ES" sz="1400" b="0" dirty="0"/>
              <a:t>integral de cuidado prenatal y atención del </a:t>
            </a:r>
            <a:r>
              <a:rPr lang="es-ES" sz="1400" b="0" dirty="0" smtClean="0"/>
              <a:t>parto y </a:t>
            </a:r>
            <a:r>
              <a:rPr lang="es-ES" sz="1400" b="0" dirty="0" smtClean="0"/>
              <a:t>puerperio, incluyendo la </a:t>
            </a:r>
            <a:r>
              <a:rPr lang="es-ES" sz="1400" b="0" dirty="0" smtClean="0"/>
              <a:t>e</a:t>
            </a:r>
            <a:r>
              <a:rPr lang="es-ES" sz="1400" b="0" dirty="0" smtClean="0"/>
              <a:t>xperiencia </a:t>
            </a:r>
            <a:r>
              <a:rPr lang="es-ES" sz="1400" b="0" dirty="0" smtClean="0"/>
              <a:t>humanizada a la gestante y su familia, atención de parto y emergencias obstétricas,  adaptación)</a:t>
            </a:r>
          </a:p>
          <a:p>
            <a:endParaRPr lang="es-ES" sz="1400" dirty="0"/>
          </a:p>
          <a:p>
            <a:r>
              <a:rPr lang="es-ES" sz="1400" dirty="0" smtClean="0"/>
              <a:t>Métodos </a:t>
            </a:r>
            <a:r>
              <a:rPr lang="es-ES" sz="1400" dirty="0"/>
              <a:t>anticonceptivos y colocación de implantes </a:t>
            </a:r>
            <a:r>
              <a:rPr lang="es-ES" sz="1400" dirty="0" smtClean="0"/>
              <a:t>sub-dérmicos </a:t>
            </a:r>
            <a:endParaRPr lang="es-ES" sz="1400" dirty="0"/>
          </a:p>
          <a:p>
            <a:endParaRPr lang="es-ES" sz="1400" dirty="0" smtClean="0"/>
          </a:p>
          <a:p>
            <a:r>
              <a:rPr lang="es-ES" sz="1400" dirty="0" smtClean="0"/>
              <a:t>Registros </a:t>
            </a:r>
            <a:r>
              <a:rPr lang="es-ES" sz="1400" dirty="0"/>
              <a:t>clínicos </a:t>
            </a:r>
            <a:r>
              <a:rPr lang="es-ES" sz="1400" b="0" dirty="0"/>
              <a:t>y sistema de referencia y </a:t>
            </a:r>
            <a:r>
              <a:rPr lang="es-ES" sz="1400" b="0" dirty="0" smtClean="0"/>
              <a:t>contra referencia </a:t>
            </a:r>
          </a:p>
          <a:p>
            <a:endParaRPr lang="es-ES" sz="1400" dirty="0"/>
          </a:p>
          <a:p>
            <a:r>
              <a:rPr lang="es-ES" sz="1400" dirty="0" smtClean="0"/>
              <a:t>Manejo </a:t>
            </a:r>
            <a:r>
              <a:rPr lang="es-ES" sz="1400" dirty="0"/>
              <a:t>de </a:t>
            </a:r>
            <a:r>
              <a:rPr lang="es-ES" sz="1400" dirty="0" smtClean="0"/>
              <a:t>software,</a:t>
            </a:r>
            <a:r>
              <a:rPr lang="es-ES" sz="1400" b="0" dirty="0" smtClean="0"/>
              <a:t> </a:t>
            </a:r>
            <a:r>
              <a:rPr lang="es-ES" sz="1400" b="0" dirty="0"/>
              <a:t>historia clínica y sistemas de </a:t>
            </a:r>
            <a:r>
              <a:rPr lang="es-ES" sz="1400" b="0" dirty="0" smtClean="0"/>
              <a:t>información</a:t>
            </a:r>
          </a:p>
          <a:p>
            <a:endParaRPr lang="es-ES" sz="1400" b="0" dirty="0"/>
          </a:p>
          <a:p>
            <a:r>
              <a:rPr lang="es-CO" sz="1400" b="0" dirty="0" smtClean="0"/>
              <a:t>Apoyo </a:t>
            </a:r>
            <a:r>
              <a:rPr lang="es-CO" sz="1400" b="0" dirty="0"/>
              <a:t>en educación para el buen manejo terapéutico </a:t>
            </a:r>
            <a:r>
              <a:rPr lang="es-CO" sz="1400" dirty="0"/>
              <a:t>(adherencia al tratamiento).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1397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TRATAMIENTO MÉDICO - Violencias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825910" y="1333068"/>
            <a:ext cx="7747819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sz="1400" b="0" dirty="0"/>
              <a:t>Brindar </a:t>
            </a:r>
            <a:r>
              <a:rPr lang="es-ES" sz="1400" dirty="0"/>
              <a:t>primeros auxilios psicológicos</a:t>
            </a:r>
            <a:r>
              <a:rPr lang="es-ES" sz="1400" b="0" dirty="0" smtClean="0"/>
              <a:t>.</a:t>
            </a:r>
          </a:p>
          <a:p>
            <a:endParaRPr lang="es-ES" sz="1400" b="0" dirty="0" smtClean="0"/>
          </a:p>
          <a:p>
            <a:r>
              <a:rPr lang="es-ES" sz="1400" b="0" dirty="0" smtClean="0"/>
              <a:t>Formular </a:t>
            </a:r>
            <a:r>
              <a:rPr lang="es-ES" sz="1400" b="0" dirty="0" smtClean="0"/>
              <a:t>esquemas </a:t>
            </a:r>
            <a:r>
              <a:rPr lang="es-ES" sz="1400" dirty="0" smtClean="0"/>
              <a:t>para </a:t>
            </a:r>
            <a:r>
              <a:rPr lang="es-ES" sz="1400" dirty="0"/>
              <a:t>exposición a </a:t>
            </a:r>
            <a:r>
              <a:rPr lang="es-ES" sz="1400" dirty="0" smtClean="0"/>
              <a:t>ITS/VIH, anticoncepción </a:t>
            </a:r>
            <a:r>
              <a:rPr lang="es-ES" sz="1400" dirty="0"/>
              <a:t>de emergencia</a:t>
            </a:r>
            <a:r>
              <a:rPr lang="es-ES" sz="1400" b="0" dirty="0"/>
              <a:t>.</a:t>
            </a:r>
          </a:p>
          <a:p>
            <a:endParaRPr lang="es-ES" sz="1400" b="0" dirty="0"/>
          </a:p>
          <a:p>
            <a:r>
              <a:rPr lang="es-ES" sz="1400" b="0" dirty="0" smtClean="0"/>
              <a:t>Realizar </a:t>
            </a:r>
            <a:r>
              <a:rPr lang="es-ES" sz="1400" b="0" dirty="0"/>
              <a:t>intervenciones para </a:t>
            </a:r>
            <a:r>
              <a:rPr lang="es-ES" sz="1400" dirty="0" smtClean="0"/>
              <a:t>interrupción </a:t>
            </a:r>
            <a:r>
              <a:rPr lang="es-ES" sz="1400" dirty="0"/>
              <a:t>voluntaria del embarazo</a:t>
            </a:r>
            <a:r>
              <a:rPr lang="es-ES" sz="1400" b="0" dirty="0" smtClean="0"/>
              <a:t>.</a:t>
            </a:r>
          </a:p>
          <a:p>
            <a:pPr marL="0" indent="0">
              <a:buNone/>
            </a:pPr>
            <a:endParaRPr lang="es-ES" sz="1400" b="0" dirty="0"/>
          </a:p>
          <a:p>
            <a:r>
              <a:rPr lang="es-ES" sz="1400" dirty="0" smtClean="0"/>
              <a:t>Tomar </a:t>
            </a:r>
            <a:r>
              <a:rPr lang="es-ES" sz="1400" dirty="0"/>
              <a:t>adecuadamente muestras </a:t>
            </a:r>
            <a:r>
              <a:rPr lang="es-ES" sz="1400" b="0" dirty="0"/>
              <a:t>con fines forenses y mantener cadena de custodia</a:t>
            </a:r>
            <a:r>
              <a:rPr lang="es-ES" sz="1400" b="0" dirty="0" smtClean="0"/>
              <a:t>.</a:t>
            </a:r>
          </a:p>
          <a:p>
            <a:endParaRPr lang="es-ES" sz="1400" b="0" dirty="0" smtClean="0"/>
          </a:p>
          <a:p>
            <a:r>
              <a:rPr lang="es-ES" sz="1400" dirty="0"/>
              <a:t>Notificar y reportar al SIVIGILA </a:t>
            </a:r>
            <a:r>
              <a:rPr lang="es-ES" sz="1400" b="0" dirty="0"/>
              <a:t>y uso de información del Observatorio Nacional de Violencias y del Sistema Integrado de Violencias de Género -SIVIGE</a:t>
            </a:r>
            <a:r>
              <a:rPr lang="es-ES" sz="1400" b="0" dirty="0" smtClean="0"/>
              <a:t>.</a:t>
            </a:r>
          </a:p>
          <a:p>
            <a:pPr marL="0" indent="0">
              <a:buNone/>
            </a:pPr>
            <a:endParaRPr lang="es-ES" sz="1400" b="0" dirty="0"/>
          </a:p>
        </p:txBody>
      </p:sp>
    </p:spTree>
    <p:extLst>
      <p:ext uri="{BB962C8B-B14F-4D97-AF65-F5344CB8AC3E}">
        <p14:creationId xmlns:p14="http://schemas.microsoft.com/office/powerpoint/2010/main" val="32520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367469" y="1733025"/>
            <a:ext cx="3264880" cy="640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>
              <a:buClr>
                <a:srgbClr val="FFFFFF"/>
              </a:buClr>
            </a:pPr>
            <a:r>
              <a:rPr lang="es-CO" dirty="0"/>
              <a:t>Agenda</a:t>
            </a:r>
          </a:p>
        </p:txBody>
      </p:sp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3768723" y="3001742"/>
            <a:ext cx="3964929" cy="700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lvl="0" indent="0" algn="just">
              <a:buClr>
                <a:srgbClr val="FFFFFF"/>
              </a:buClr>
              <a:buSzPts val="1400"/>
            </a:pPr>
            <a:r>
              <a:rPr lang="es-CO" sz="1400" dirty="0" smtClean="0"/>
              <a:t>Competencias transversales</a:t>
            </a:r>
            <a:endParaRPr lang="es-CO" sz="1400" dirty="0"/>
          </a:p>
        </p:txBody>
      </p:sp>
      <p:sp>
        <p:nvSpPr>
          <p:cNvPr id="159" name="Google Shape;159;p24"/>
          <p:cNvSpPr txBox="1">
            <a:spLocks noGrp="1"/>
          </p:cNvSpPr>
          <p:nvPr>
            <p:ph type="body" idx="2"/>
          </p:nvPr>
        </p:nvSpPr>
        <p:spPr>
          <a:xfrm>
            <a:off x="3768724" y="2373223"/>
            <a:ext cx="3639465" cy="612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lvl="0" indent="0">
              <a:buClr>
                <a:srgbClr val="FFFFFF"/>
              </a:buClr>
              <a:buSzPts val="1400"/>
            </a:pPr>
            <a:r>
              <a:rPr lang="es-ES" sz="1400" dirty="0" smtClean="0"/>
              <a:t>Insumos y ordenadores</a:t>
            </a:r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/>
            </a:r>
            <a:br>
              <a:rPr lang="es-ES" sz="1400" dirty="0"/>
            </a:br>
            <a:endParaRPr lang="es-CO" sz="1400" dirty="0"/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4"/>
          </p:nvPr>
        </p:nvSpPr>
        <p:spPr>
          <a:xfrm>
            <a:off x="3768725" y="3720202"/>
            <a:ext cx="4476375" cy="448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indent="0">
              <a:buClr>
                <a:srgbClr val="FFFFFF"/>
              </a:buClr>
              <a:buSzPts val="1400"/>
            </a:pPr>
            <a:r>
              <a:rPr lang="es-ES" sz="1400" dirty="0" smtClean="0"/>
              <a:t>Competencias específicas</a:t>
            </a:r>
            <a:endParaRPr sz="1400" dirty="0"/>
          </a:p>
        </p:txBody>
      </p:sp>
      <p:sp>
        <p:nvSpPr>
          <p:cNvPr id="162" name="Google Shape;162;p24"/>
          <p:cNvSpPr txBox="1">
            <a:spLocks noGrp="1"/>
          </p:cNvSpPr>
          <p:nvPr>
            <p:ph type="body" idx="5"/>
          </p:nvPr>
        </p:nvSpPr>
        <p:spPr>
          <a:xfrm>
            <a:off x="3190861" y="2483680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s-CO" sz="1400" dirty="0"/>
              <a:t>01.</a:t>
            </a:r>
            <a:endParaRPr sz="1400" dirty="0"/>
          </a:p>
        </p:txBody>
      </p:sp>
      <p:sp>
        <p:nvSpPr>
          <p:cNvPr id="164" name="Google Shape;164;p24"/>
          <p:cNvSpPr txBox="1">
            <a:spLocks noGrp="1"/>
          </p:cNvSpPr>
          <p:nvPr>
            <p:ph type="body" idx="7"/>
          </p:nvPr>
        </p:nvSpPr>
        <p:spPr>
          <a:xfrm>
            <a:off x="3193925" y="3001742"/>
            <a:ext cx="574800" cy="36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s-CO" sz="1400" dirty="0" smtClean="0"/>
              <a:t>02</a:t>
            </a:r>
            <a:r>
              <a:rPr lang="es-CO" sz="1400" dirty="0"/>
              <a:t>.</a:t>
            </a:r>
            <a:endParaRPr sz="1400" dirty="0"/>
          </a:p>
        </p:txBody>
      </p:sp>
      <p:sp>
        <p:nvSpPr>
          <p:cNvPr id="166" name="Google Shape;166;p24"/>
          <p:cNvSpPr txBox="1">
            <a:spLocks noGrp="1"/>
          </p:cNvSpPr>
          <p:nvPr>
            <p:ph type="body" idx="9"/>
          </p:nvPr>
        </p:nvSpPr>
        <p:spPr>
          <a:xfrm>
            <a:off x="3193924" y="3734766"/>
            <a:ext cx="5748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3970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</a:pPr>
            <a:r>
              <a:rPr lang="es-CO" sz="1400" dirty="0" smtClean="0"/>
              <a:t>03.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TRATAMIENTO MÉDICO 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(Infecciosas, cardiovascular)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701392" y="1146255"/>
            <a:ext cx="7472136" cy="28700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sz="1400" b="0" dirty="0" smtClean="0"/>
              <a:t>Toma </a:t>
            </a:r>
            <a:r>
              <a:rPr lang="es-ES" sz="1400" b="0" dirty="0"/>
              <a:t>y lectura de </a:t>
            </a:r>
            <a:r>
              <a:rPr lang="es-ES" sz="1400" dirty="0"/>
              <a:t>pruebas </a:t>
            </a:r>
            <a:r>
              <a:rPr lang="es-ES" sz="1400" dirty="0" smtClean="0"/>
              <a:t>rápidas</a:t>
            </a:r>
            <a:r>
              <a:rPr lang="es-ES" sz="1400" b="0" dirty="0" smtClean="0"/>
              <a:t>.</a:t>
            </a:r>
          </a:p>
          <a:p>
            <a:endParaRPr lang="es-ES" sz="1400" b="0" dirty="0" smtClean="0"/>
          </a:p>
          <a:p>
            <a:r>
              <a:rPr lang="es-ES" sz="1400" dirty="0"/>
              <a:t>Formular esquemas de tratamiento </a:t>
            </a:r>
            <a:r>
              <a:rPr lang="es-ES" sz="1400" b="0" dirty="0"/>
              <a:t>para las ITS, VIH / SIDA, Coinfección TB/VIH. Hepatitis B y C (De acuerdo a guías de Práctica </a:t>
            </a:r>
            <a:r>
              <a:rPr lang="es-ES" sz="1400" b="0" dirty="0" smtClean="0"/>
              <a:t>Clínica); </a:t>
            </a:r>
            <a:r>
              <a:rPr lang="es-ES" sz="1400" dirty="0" smtClean="0"/>
              <a:t>eventos </a:t>
            </a:r>
            <a:r>
              <a:rPr lang="es-ES" sz="1400" dirty="0"/>
              <a:t>priorizados </a:t>
            </a:r>
            <a:r>
              <a:rPr lang="es-ES" sz="1400" dirty="0" smtClean="0"/>
              <a:t>del complejo cardiovascular </a:t>
            </a:r>
            <a:r>
              <a:rPr lang="es-ES" sz="1400" b="0" dirty="0" smtClean="0"/>
              <a:t>(HTA</a:t>
            </a:r>
            <a:r>
              <a:rPr lang="es-ES" sz="1400" b="0" dirty="0"/>
              <a:t>, diabetes, falla cardiaca, Enfermedad Renal Crónica, Síndrome coronario agudo, Accidente cerebro vascular</a:t>
            </a:r>
            <a:r>
              <a:rPr lang="es-ES" sz="1400" b="0" dirty="0" smtClean="0"/>
              <a:t>) y para el </a:t>
            </a:r>
            <a:r>
              <a:rPr lang="es-ES" sz="1400" dirty="0" smtClean="0"/>
              <a:t>manejo integral del </a:t>
            </a:r>
            <a:r>
              <a:rPr lang="es-ES" sz="1400" dirty="0"/>
              <a:t>cáncer</a:t>
            </a:r>
            <a:endParaRPr lang="es-CO" sz="1400" dirty="0"/>
          </a:p>
          <a:p>
            <a:endParaRPr lang="es-ES" sz="1400" b="0" dirty="0"/>
          </a:p>
          <a:p>
            <a:r>
              <a:rPr lang="es-ES" sz="1400" dirty="0" smtClean="0"/>
              <a:t>Profilaxis</a:t>
            </a:r>
            <a:r>
              <a:rPr lang="es-ES" sz="1400" b="0" dirty="0" smtClean="0"/>
              <a:t> y manejo </a:t>
            </a:r>
            <a:r>
              <a:rPr lang="es-ES" sz="1400" b="0" dirty="0"/>
              <a:t>de enfermedades oportunistas.</a:t>
            </a:r>
          </a:p>
          <a:p>
            <a:endParaRPr lang="es-ES" sz="1400" b="0" dirty="0" smtClean="0"/>
          </a:p>
          <a:p>
            <a:r>
              <a:rPr lang="es-ES" sz="1400" b="0" dirty="0" smtClean="0"/>
              <a:t>Identificar </a:t>
            </a:r>
            <a:r>
              <a:rPr lang="es-ES" sz="1400" b="0" dirty="0"/>
              <a:t>y tratar de manera adecuadamente </a:t>
            </a:r>
            <a:r>
              <a:rPr lang="es-ES" sz="1400" dirty="0"/>
              <a:t>las reacciones adversas a </a:t>
            </a:r>
            <a:r>
              <a:rPr lang="es-ES" sz="1400" dirty="0" smtClean="0"/>
              <a:t>fármacos y </a:t>
            </a:r>
            <a:r>
              <a:rPr lang="es-CO" sz="1400" dirty="0"/>
              <a:t>complicaciones de la </a:t>
            </a:r>
            <a:r>
              <a:rPr lang="es-CO" sz="1400" dirty="0" smtClean="0"/>
              <a:t>enfermedad</a:t>
            </a:r>
          </a:p>
          <a:p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8813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TRATAMIENTO MÉDICO 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(Salud mental</a:t>
            </a:r>
            <a:r>
              <a:rPr lang="es-ES" sz="20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;</a:t>
            </a: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 salud visual)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182104" y="1333068"/>
            <a:ext cx="6902933" cy="2039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ES" dirty="0" smtClean="0"/>
              <a:t>Manejo de</a:t>
            </a:r>
            <a:r>
              <a:rPr lang="es-ES" dirty="0" smtClean="0"/>
              <a:t> </a:t>
            </a:r>
            <a:r>
              <a:rPr lang="es-ES" dirty="0"/>
              <a:t>esquema principal </a:t>
            </a:r>
            <a:r>
              <a:rPr lang="es-ES" dirty="0" smtClean="0"/>
              <a:t>mhGAP</a:t>
            </a:r>
          </a:p>
          <a:p>
            <a:endParaRPr lang="es-ES" dirty="0"/>
          </a:p>
          <a:p>
            <a:r>
              <a:rPr lang="es-ES" dirty="0" smtClean="0"/>
              <a:t>Informar </a:t>
            </a:r>
            <a:r>
              <a:rPr lang="es-ES" b="0" dirty="0" smtClean="0"/>
              <a:t>sobre el plan del tratamiento y realizar seguimiento </a:t>
            </a:r>
            <a:r>
              <a:rPr lang="es-ES" b="0" dirty="0"/>
              <a:t>más </a:t>
            </a:r>
            <a:r>
              <a:rPr lang="es-ES" b="0" dirty="0" smtClean="0"/>
              <a:t>frecuente en </a:t>
            </a:r>
            <a:r>
              <a:rPr lang="es-ES" b="0" dirty="0"/>
              <a:t>grupos especiales de </a:t>
            </a:r>
            <a:r>
              <a:rPr lang="es-ES" b="0" dirty="0" smtClean="0"/>
              <a:t>población</a:t>
            </a:r>
          </a:p>
          <a:p>
            <a:endParaRPr lang="es-ES" b="0" dirty="0"/>
          </a:p>
          <a:p>
            <a:r>
              <a:rPr lang="es-CO" dirty="0"/>
              <a:t>Diferenciación de tratamiento según alteración visual identificada (optómetra u oftalmólogo).</a:t>
            </a:r>
          </a:p>
          <a:p>
            <a:endParaRPr lang="es-ES" b="0" dirty="0"/>
          </a:p>
        </p:txBody>
      </p:sp>
    </p:spTree>
    <p:extLst>
      <p:ext uri="{BB962C8B-B14F-4D97-AF65-F5344CB8AC3E}">
        <p14:creationId xmlns:p14="http://schemas.microsoft.com/office/powerpoint/2010/main" val="18193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REHABILITACIÓN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182104" y="1534546"/>
            <a:ext cx="6902933" cy="10541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pPr marL="0" indent="0">
              <a:buNone/>
            </a:pPr>
            <a:r>
              <a:rPr lang="es-ES" dirty="0"/>
              <a:t>Obtener la mayor recuperación de </a:t>
            </a:r>
            <a:r>
              <a:rPr lang="es-ES" dirty="0" smtClean="0"/>
              <a:t>una persona </a:t>
            </a:r>
            <a:r>
              <a:rPr lang="es-ES" b="0" dirty="0"/>
              <a:t>discapacitada en los </a:t>
            </a:r>
            <a:r>
              <a:rPr lang="es-ES" b="0" dirty="0" smtClean="0"/>
              <a:t>aspectos funcional</a:t>
            </a:r>
            <a:r>
              <a:rPr lang="es-ES" b="0" dirty="0"/>
              <a:t>, físico y mental, para </a:t>
            </a:r>
            <a:r>
              <a:rPr lang="es-ES" b="0" dirty="0" smtClean="0"/>
              <a:t>promover su </a:t>
            </a:r>
            <a:r>
              <a:rPr lang="es-ES" b="0" dirty="0"/>
              <a:t>participación plena y efectiva en </a:t>
            </a:r>
            <a:r>
              <a:rPr lang="es-ES" b="0" dirty="0" smtClean="0"/>
              <a:t>la sociedad</a:t>
            </a:r>
            <a:r>
              <a:rPr lang="es-ES" b="0" dirty="0"/>
              <a:t>, en igualdad de </a:t>
            </a:r>
            <a:r>
              <a:rPr lang="es-ES" b="0" dirty="0" smtClean="0"/>
              <a:t>condiciones con </a:t>
            </a:r>
            <a:r>
              <a:rPr lang="es-ES" b="0" dirty="0"/>
              <a:t>los demás miembros de </a:t>
            </a:r>
            <a:r>
              <a:rPr lang="es-ES" b="0" dirty="0" smtClean="0"/>
              <a:t>la comunidad</a:t>
            </a:r>
            <a:r>
              <a:rPr lang="es-ES" b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377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12901" y="577906"/>
            <a:ext cx="8041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ES" sz="20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REHABILITACIÓN (cardiovascular, respiratorias, audición)</a:t>
            </a:r>
            <a:endParaRPr lang="es-CO" sz="20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182104" y="1357565"/>
            <a:ext cx="6902933" cy="24391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28625" indent="-428625" algn="just">
              <a:buFont typeface="Courier New" panose="02070309020205020404" pitchFamily="49" charset="0"/>
              <a:buChar char="o"/>
              <a:defRPr sz="1600" b="1">
                <a:latin typeface="Work Sans Light" panose="020B0604020202020204" charset="0"/>
              </a:defRPr>
            </a:lvl1pPr>
          </a:lstStyle>
          <a:p>
            <a:r>
              <a:rPr lang="es-CO" sz="1400" b="0" dirty="0" smtClean="0"/>
              <a:t>Identificar </a:t>
            </a:r>
            <a:r>
              <a:rPr lang="es-CO" sz="1400" dirty="0" smtClean="0"/>
              <a:t>pacientes que requieren rehabilitación cardiaca y cuidado paliativo.</a:t>
            </a:r>
          </a:p>
          <a:p>
            <a:endParaRPr lang="es-CO" sz="1400" dirty="0" smtClean="0"/>
          </a:p>
          <a:p>
            <a:r>
              <a:rPr lang="es-CO" sz="1400" b="0" dirty="0" smtClean="0"/>
              <a:t>Participar </a:t>
            </a:r>
            <a:r>
              <a:rPr lang="es-CO" sz="1400" b="0" dirty="0"/>
              <a:t>con el equipo multidisciplinarios </a:t>
            </a:r>
            <a:r>
              <a:rPr lang="es-CO" sz="1400" dirty="0" smtClean="0"/>
              <a:t>en </a:t>
            </a:r>
            <a:r>
              <a:rPr lang="es-CO" sz="1400" dirty="0"/>
              <a:t>la rehabilitación física y terapia </a:t>
            </a:r>
            <a:r>
              <a:rPr lang="es-CO" sz="1400" dirty="0" smtClean="0"/>
              <a:t>ocupacional.</a:t>
            </a:r>
          </a:p>
          <a:p>
            <a:endParaRPr lang="es-CO" sz="1400" dirty="0" smtClean="0"/>
          </a:p>
          <a:p>
            <a:r>
              <a:rPr lang="es-CO" sz="1400" dirty="0" smtClean="0"/>
              <a:t>Apoyar la </a:t>
            </a:r>
            <a:r>
              <a:rPr lang="es-CO" sz="1400" dirty="0"/>
              <a:t>gestión </a:t>
            </a:r>
            <a:r>
              <a:rPr lang="es-CO" sz="1400" dirty="0" smtClean="0"/>
              <a:t>de la </a:t>
            </a:r>
            <a:r>
              <a:rPr lang="es-CO" sz="1400" dirty="0"/>
              <a:t>certificación de la persona en condición de discapacidad </a:t>
            </a:r>
            <a:r>
              <a:rPr lang="es-CO" sz="1400" dirty="0" smtClean="0"/>
              <a:t>auditiva</a:t>
            </a:r>
          </a:p>
          <a:p>
            <a:endParaRPr lang="es-CO" sz="1400" b="0" dirty="0"/>
          </a:p>
          <a:p>
            <a:r>
              <a:rPr lang="es-CO" sz="1400" b="0" dirty="0" smtClean="0"/>
              <a:t>Orientar </a:t>
            </a:r>
            <a:r>
              <a:rPr lang="es-CO" sz="1400" b="0" dirty="0"/>
              <a:t>la </a:t>
            </a:r>
            <a:r>
              <a:rPr lang="es-CO" sz="1400" dirty="0" smtClean="0"/>
              <a:t>rehabilitación </a:t>
            </a:r>
            <a:r>
              <a:rPr lang="es-CO" sz="1400" dirty="0"/>
              <a:t>auditiva </a:t>
            </a:r>
            <a:r>
              <a:rPr lang="es-CO" sz="1400" b="0" dirty="0" smtClean="0"/>
              <a:t>y educar </a:t>
            </a:r>
            <a:r>
              <a:rPr lang="es-CO" sz="1400" b="0" dirty="0"/>
              <a:t>al paciente y su familia en </a:t>
            </a:r>
            <a:r>
              <a:rPr lang="es-CO" sz="1400" b="0" dirty="0" smtClean="0"/>
              <a:t>proceso </a:t>
            </a:r>
            <a:r>
              <a:rPr lang="es-CO" sz="1400" b="0" dirty="0"/>
              <a:t>de </a:t>
            </a:r>
            <a:r>
              <a:rPr lang="es-CO" sz="1400" dirty="0" smtClean="0"/>
              <a:t>e </a:t>
            </a:r>
            <a:r>
              <a:rPr lang="es-CO" sz="1400" dirty="0"/>
              <a:t>inclusión social. </a:t>
            </a:r>
          </a:p>
        </p:txBody>
      </p:sp>
    </p:spTree>
    <p:extLst>
      <p:ext uri="{BB962C8B-B14F-4D97-AF65-F5344CB8AC3E}">
        <p14:creationId xmlns:p14="http://schemas.microsoft.com/office/powerpoint/2010/main" val="8005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6CF2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subTitle" idx="4294967295"/>
          </p:nvPr>
        </p:nvSpPr>
        <p:spPr>
          <a:xfrm>
            <a:off x="3768725" y="2553350"/>
            <a:ext cx="5127000" cy="13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54BC"/>
              </a:buClr>
              <a:buSzPts val="2100"/>
              <a:buFont typeface="Arial"/>
              <a:buNone/>
            </a:pPr>
            <a:endParaRPr lang="es-ES" sz="1500" b="0" i="0" u="none" strike="noStrike" cap="none" dirty="0" smtClean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  <a:p>
            <a:pPr marL="0" lvl="0" indent="0" algn="r">
              <a:lnSpc>
                <a:spcPct val="115000"/>
              </a:lnSpc>
              <a:buNone/>
            </a:pPr>
            <a:r>
              <a:rPr lang="es-CO" sz="1500" dirty="0" smtClean="0">
                <a:solidFill>
                  <a:srgbClr val="FFFFFF"/>
                </a:solidFill>
                <a:latin typeface="Work Sans SemiBold"/>
                <a:ea typeface="Work Sans SemiBold"/>
                <a:cs typeface="Work Sans SemiBold"/>
                <a:sym typeface="Work Sans SemiBold"/>
                <a:hlinkClick r:id="rId3"/>
              </a:rPr>
              <a:t>jariza@minsalud.gov.co</a:t>
            </a:r>
            <a:r>
              <a:rPr lang="es-CO" sz="1500" dirty="0" smtClean="0">
                <a:solidFill>
                  <a:srgbClr val="FFFFFF"/>
                </a:solidFill>
                <a:latin typeface="Work Sans SemiBold"/>
                <a:ea typeface="Work Sans SemiBold"/>
                <a:cs typeface="Work Sans SemiBold"/>
                <a:sym typeface="Work Sans SemiBold"/>
              </a:rPr>
              <a:t> </a:t>
            </a:r>
            <a:endParaRPr lang="es-CO" sz="1500" dirty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es-CO" sz="1500" dirty="0">
              <a:solidFill>
                <a:srgbClr val="FFFFFF"/>
              </a:solidFill>
              <a:latin typeface="Work Sans SemiBold"/>
              <a:ea typeface="Work Sans SemiBold"/>
              <a:cs typeface="Work Sans SemiBold"/>
              <a:sym typeface="Work Sans SemiBold"/>
            </a:endParaRPr>
          </a:p>
        </p:txBody>
      </p:sp>
      <p:sp>
        <p:nvSpPr>
          <p:cNvPr id="127" name="Google Shape;127;p20"/>
          <p:cNvSpPr txBox="1">
            <a:spLocks noGrp="1"/>
          </p:cNvSpPr>
          <p:nvPr>
            <p:ph type="title"/>
          </p:nvPr>
        </p:nvSpPr>
        <p:spPr>
          <a:xfrm>
            <a:off x="3761125" y="1733024"/>
            <a:ext cx="4752600" cy="83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s-CO" dirty="0" smtClean="0"/>
              <a:t>Gracias!!!!</a:t>
            </a:r>
            <a:endParaRPr sz="3000" dirty="0">
              <a:solidFill>
                <a:srgbClr val="FFFFFF"/>
              </a:solidFill>
            </a:endParaRPr>
          </a:p>
        </p:txBody>
      </p:sp>
      <p:pic>
        <p:nvPicPr>
          <p:cNvPr id="5" name="Imagen 4" descr="Macintosh HD:Users:USUARIO:Downloads:Logo Minsalud:PNG:Logo Minsalud PNG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615" y="4229100"/>
            <a:ext cx="4223385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63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6CF2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761125" y="1441342"/>
            <a:ext cx="4752600" cy="935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s-ES" b="1" dirty="0" smtClean="0"/>
              <a:t>Ordenadores</a:t>
            </a:r>
            <a:r>
              <a:rPr lang="es-CO" b="1" dirty="0"/>
              <a:t/>
            </a:r>
            <a:br>
              <a:rPr lang="es-CO" b="1" dirty="0"/>
            </a:br>
            <a:endParaRPr sz="3000" b="1" dirty="0">
              <a:solidFill>
                <a:srgbClr val="FFFFFF"/>
              </a:solidFill>
              <a:latin typeface="Work Sans Medium"/>
              <a:ea typeface="Work Sans Medium"/>
              <a:cs typeface="Work Sans Medium"/>
              <a:sym typeface="Work Sans Medium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641750" y="1317111"/>
            <a:ext cx="2708700" cy="6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 sz="7200" b="1">
                <a:latin typeface="Work Sans"/>
                <a:ea typeface="Work Sans"/>
                <a:cs typeface="Work Sans"/>
                <a:sym typeface="Work Sans"/>
              </a:rPr>
              <a:t>01.</a:t>
            </a:r>
            <a:endParaRPr sz="7200" b="1">
              <a:solidFill>
                <a:srgbClr val="FFFFFF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Elipse"/>
          <p:cNvSpPr/>
          <p:nvPr/>
        </p:nvSpPr>
        <p:spPr>
          <a:xfrm>
            <a:off x="4093611" y="1813955"/>
            <a:ext cx="3302794" cy="2870998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sz="900" dirty="0">
              <a:solidFill>
                <a:schemeClr val="tx1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670409" y="1633200"/>
            <a:ext cx="3409484" cy="3111103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22" name="21 Elipse"/>
          <p:cNvSpPr/>
          <p:nvPr/>
        </p:nvSpPr>
        <p:spPr>
          <a:xfrm>
            <a:off x="3044504" y="357504"/>
            <a:ext cx="3039665" cy="293794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sz="900" dirty="0">
              <a:solidFill>
                <a:schemeClr val="tx1"/>
              </a:solidFill>
            </a:endParaRPr>
          </a:p>
        </p:txBody>
      </p:sp>
      <p:sp>
        <p:nvSpPr>
          <p:cNvPr id="6150" name="22 CuadroTexto"/>
          <p:cNvSpPr txBox="1">
            <a:spLocks noChangeArrowheads="1"/>
          </p:cNvSpPr>
          <p:nvPr/>
        </p:nvSpPr>
        <p:spPr bwMode="auto">
          <a:xfrm>
            <a:off x="4802853" y="2161279"/>
            <a:ext cx="1158478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Disponibilidad y distribución</a:t>
            </a:r>
          </a:p>
        </p:txBody>
      </p:sp>
      <p:sp>
        <p:nvSpPr>
          <p:cNvPr id="6151" name="23 CuadroTexto"/>
          <p:cNvSpPr txBox="1">
            <a:spLocks noChangeArrowheads="1"/>
          </p:cNvSpPr>
          <p:nvPr/>
        </p:nvSpPr>
        <p:spPr bwMode="auto">
          <a:xfrm>
            <a:off x="4050085" y="3271587"/>
            <a:ext cx="1066222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Desarrollo personal y profesional</a:t>
            </a:r>
          </a:p>
        </p:txBody>
      </p:sp>
      <p:sp>
        <p:nvSpPr>
          <p:cNvPr id="6153" name="2 CuadroTexto"/>
          <p:cNvSpPr txBox="1">
            <a:spLocks noChangeArrowheads="1"/>
          </p:cNvSpPr>
          <p:nvPr/>
        </p:nvSpPr>
        <p:spPr bwMode="auto">
          <a:xfrm>
            <a:off x="3862836" y="435558"/>
            <a:ext cx="15152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900" b="1" dirty="0"/>
              <a:t>Oferta: programas, cupos, </a:t>
            </a:r>
            <a:r>
              <a:rPr lang="es-CO" sz="900" b="1" dirty="0" smtClean="0"/>
              <a:t>$ matrículas</a:t>
            </a:r>
            <a:endParaRPr lang="es-CO" sz="900" b="1" dirty="0"/>
          </a:p>
        </p:txBody>
      </p:sp>
      <p:sp>
        <p:nvSpPr>
          <p:cNvPr id="6154" name="25 CuadroTexto"/>
          <p:cNvSpPr txBox="1">
            <a:spLocks noChangeArrowheads="1"/>
          </p:cNvSpPr>
          <p:nvPr/>
        </p:nvSpPr>
        <p:spPr bwMode="auto">
          <a:xfrm>
            <a:off x="3674296" y="766172"/>
            <a:ext cx="1892331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050" b="1" dirty="0" smtClean="0">
                <a:solidFill>
                  <a:srgbClr val="FFC000"/>
                </a:solidFill>
              </a:rPr>
              <a:t>Calidad y pertinencia: currículos, escenarios </a:t>
            </a:r>
          </a:p>
        </p:txBody>
      </p:sp>
      <p:sp>
        <p:nvSpPr>
          <p:cNvPr id="6155" name="26 CuadroTexto"/>
          <p:cNvSpPr txBox="1">
            <a:spLocks noChangeArrowheads="1"/>
          </p:cNvSpPr>
          <p:nvPr/>
        </p:nvSpPr>
        <p:spPr bwMode="auto">
          <a:xfrm>
            <a:off x="6056951" y="3111737"/>
            <a:ext cx="119419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200" b="1" dirty="0">
                <a:solidFill>
                  <a:srgbClr val="FF0000"/>
                </a:solidFill>
              </a:rPr>
              <a:t>Condiciones laborales.</a:t>
            </a:r>
          </a:p>
        </p:txBody>
      </p:sp>
      <p:sp>
        <p:nvSpPr>
          <p:cNvPr id="6156" name="27 CuadroTexto"/>
          <p:cNvSpPr txBox="1">
            <a:spLocks noChangeArrowheads="1"/>
          </p:cNvSpPr>
          <p:nvPr/>
        </p:nvSpPr>
        <p:spPr bwMode="auto">
          <a:xfrm>
            <a:off x="5892645" y="2367595"/>
            <a:ext cx="1194197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Modalidad de vinculación.</a:t>
            </a:r>
          </a:p>
        </p:txBody>
      </p:sp>
      <p:sp>
        <p:nvSpPr>
          <p:cNvPr id="6157" name="28 CuadroTexto"/>
          <p:cNvSpPr txBox="1">
            <a:spLocks noChangeArrowheads="1"/>
          </p:cNvSpPr>
          <p:nvPr/>
        </p:nvSpPr>
        <p:spPr bwMode="auto">
          <a:xfrm>
            <a:off x="5170704" y="3295447"/>
            <a:ext cx="1025128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Autonomía</a:t>
            </a:r>
          </a:p>
        </p:txBody>
      </p:sp>
      <p:sp>
        <p:nvSpPr>
          <p:cNvPr id="6158" name="29 CuadroTexto"/>
          <p:cNvSpPr txBox="1">
            <a:spLocks noChangeArrowheads="1"/>
          </p:cNvSpPr>
          <p:nvPr/>
        </p:nvSpPr>
        <p:spPr bwMode="auto">
          <a:xfrm>
            <a:off x="4168248" y="4422446"/>
            <a:ext cx="96083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200" b="1" dirty="0">
                <a:solidFill>
                  <a:srgbClr val="FF0000"/>
                </a:solidFill>
              </a:rPr>
              <a:t>Incentivo</a:t>
            </a:r>
            <a:r>
              <a:rPr lang="es-CO" sz="11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6159" name="30 CuadroTexto"/>
          <p:cNvSpPr txBox="1">
            <a:spLocks noChangeArrowheads="1"/>
          </p:cNvSpPr>
          <p:nvPr/>
        </p:nvSpPr>
        <p:spPr bwMode="auto">
          <a:xfrm>
            <a:off x="2954995" y="1690136"/>
            <a:ext cx="1469306" cy="151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b="1" dirty="0">
                <a:solidFill>
                  <a:srgbClr val="00B050"/>
                </a:solidFill>
              </a:rPr>
              <a:t>Perfiles y competencias</a:t>
            </a:r>
          </a:p>
          <a:p>
            <a:pPr algn="ctr" eaLnBrk="1" hangingPunct="1"/>
            <a:endParaRPr lang="es-CO" sz="1100" dirty="0"/>
          </a:p>
          <a:p>
            <a:pPr algn="ctr" eaLnBrk="1" hangingPunct="1"/>
            <a:endParaRPr lang="es-CO" sz="1100" dirty="0" smtClean="0"/>
          </a:p>
          <a:p>
            <a:pPr algn="ctr" eaLnBrk="1" hangingPunct="1"/>
            <a:endParaRPr lang="es-CO" sz="1100" dirty="0"/>
          </a:p>
          <a:p>
            <a:pPr algn="ctr" eaLnBrk="1" hangingPunct="1"/>
            <a:r>
              <a:rPr lang="es-CO" sz="1100" b="1" dirty="0" smtClean="0"/>
              <a:t>Investigación</a:t>
            </a:r>
            <a:endParaRPr lang="es-CO" sz="1100" b="1" dirty="0"/>
          </a:p>
          <a:p>
            <a:pPr algn="ctr" eaLnBrk="1" hangingPunct="1"/>
            <a:endParaRPr lang="es-CO" sz="1100" dirty="0"/>
          </a:p>
          <a:p>
            <a:pPr algn="ctr" eaLnBrk="1" hangingPunct="1"/>
            <a:endParaRPr lang="es-CO" sz="1100" dirty="0"/>
          </a:p>
        </p:txBody>
      </p:sp>
      <p:sp>
        <p:nvSpPr>
          <p:cNvPr id="6160" name="31 CuadroTexto"/>
          <p:cNvSpPr txBox="1">
            <a:spLocks noChangeArrowheads="1"/>
          </p:cNvSpPr>
          <p:nvPr/>
        </p:nvSpPr>
        <p:spPr bwMode="auto">
          <a:xfrm>
            <a:off x="3188012" y="2206111"/>
            <a:ext cx="9870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200" b="1" dirty="0">
                <a:solidFill>
                  <a:srgbClr val="FF0000"/>
                </a:solidFill>
              </a:rPr>
              <a:t>Formación continua</a:t>
            </a:r>
          </a:p>
        </p:txBody>
      </p:sp>
      <p:sp>
        <p:nvSpPr>
          <p:cNvPr id="6161" name="4 CuadroTexto"/>
          <p:cNvSpPr txBox="1">
            <a:spLocks noChangeArrowheads="1"/>
          </p:cNvSpPr>
          <p:nvPr/>
        </p:nvSpPr>
        <p:spPr bwMode="auto">
          <a:xfrm>
            <a:off x="2161097" y="473948"/>
            <a:ext cx="14739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800" b="1" dirty="0">
                <a:solidFill>
                  <a:srgbClr val="C00000"/>
                </a:solidFill>
              </a:rPr>
              <a:t>Educación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6726082" y="1862703"/>
            <a:ext cx="1032272" cy="34624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s-CO" sz="1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Laboral</a:t>
            </a:r>
          </a:p>
        </p:txBody>
      </p:sp>
      <p:sp>
        <p:nvSpPr>
          <p:cNvPr id="6163" name="33 CuadroTexto"/>
          <p:cNvSpPr txBox="1">
            <a:spLocks noChangeArrowheads="1"/>
          </p:cNvSpPr>
          <p:nvPr/>
        </p:nvSpPr>
        <p:spPr bwMode="auto">
          <a:xfrm>
            <a:off x="867594" y="4370286"/>
            <a:ext cx="13578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800" b="1" dirty="0">
                <a:solidFill>
                  <a:srgbClr val="006C31"/>
                </a:solidFill>
              </a:rPr>
              <a:t>Servicios</a:t>
            </a:r>
          </a:p>
        </p:txBody>
      </p:sp>
      <p:sp>
        <p:nvSpPr>
          <p:cNvPr id="6164" name="34 CuadroTexto"/>
          <p:cNvSpPr txBox="1">
            <a:spLocks noChangeArrowheads="1"/>
          </p:cNvSpPr>
          <p:nvPr/>
        </p:nvSpPr>
        <p:spPr bwMode="auto">
          <a:xfrm>
            <a:off x="2715928" y="3226920"/>
            <a:ext cx="1194197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Insumos y procesos.</a:t>
            </a:r>
          </a:p>
        </p:txBody>
      </p:sp>
      <p:sp>
        <p:nvSpPr>
          <p:cNvPr id="6165" name="35 CuadroTexto"/>
          <p:cNvSpPr txBox="1">
            <a:spLocks noChangeArrowheads="1"/>
          </p:cNvSpPr>
          <p:nvPr/>
        </p:nvSpPr>
        <p:spPr bwMode="auto">
          <a:xfrm>
            <a:off x="3967237" y="2711817"/>
            <a:ext cx="1194197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 eaLnBrk="1" hangingPunct="1">
              <a:defRPr sz="1100" b="1">
                <a:solidFill>
                  <a:srgbClr val="FFC000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CO" dirty="0"/>
              <a:t>Equipos </a:t>
            </a:r>
          </a:p>
          <a:p>
            <a:r>
              <a:rPr lang="es-CO" dirty="0"/>
              <a:t>de salud</a:t>
            </a:r>
          </a:p>
        </p:txBody>
      </p:sp>
      <p:sp>
        <p:nvSpPr>
          <p:cNvPr id="6166" name="36 CuadroTexto"/>
          <p:cNvSpPr txBox="1">
            <a:spLocks noChangeArrowheads="1"/>
          </p:cNvSpPr>
          <p:nvPr/>
        </p:nvSpPr>
        <p:spPr bwMode="auto">
          <a:xfrm>
            <a:off x="5110650" y="4241416"/>
            <a:ext cx="1193006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Salarios, ascensos.</a:t>
            </a:r>
          </a:p>
        </p:txBody>
      </p:sp>
      <p:sp>
        <p:nvSpPr>
          <p:cNvPr id="6167" name="37 CuadroTexto"/>
          <p:cNvSpPr txBox="1">
            <a:spLocks noChangeArrowheads="1"/>
          </p:cNvSpPr>
          <p:nvPr/>
        </p:nvSpPr>
        <p:spPr bwMode="auto">
          <a:xfrm>
            <a:off x="2715927" y="3682836"/>
            <a:ext cx="1194197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/>
              <a:t>Gestión  administrativa</a:t>
            </a:r>
          </a:p>
        </p:txBody>
      </p:sp>
      <p:sp>
        <p:nvSpPr>
          <p:cNvPr id="6168" name="38 CuadroTexto"/>
          <p:cNvSpPr txBox="1">
            <a:spLocks noChangeArrowheads="1"/>
          </p:cNvSpPr>
          <p:nvPr/>
        </p:nvSpPr>
        <p:spPr bwMode="auto">
          <a:xfrm>
            <a:off x="1928851" y="2902095"/>
            <a:ext cx="87987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b="1" dirty="0" smtClean="0">
                <a:solidFill>
                  <a:srgbClr val="00B050"/>
                </a:solidFill>
              </a:rPr>
              <a:t>Rutas, guías</a:t>
            </a:r>
            <a:endParaRPr lang="es-CO" b="1" dirty="0">
              <a:solidFill>
                <a:srgbClr val="00B050"/>
              </a:solidFill>
            </a:endParaRPr>
          </a:p>
        </p:txBody>
      </p:sp>
      <p:sp>
        <p:nvSpPr>
          <p:cNvPr id="6169" name="39 CuadroTexto"/>
          <p:cNvSpPr txBox="1">
            <a:spLocks noChangeArrowheads="1"/>
          </p:cNvSpPr>
          <p:nvPr/>
        </p:nvSpPr>
        <p:spPr bwMode="auto">
          <a:xfrm>
            <a:off x="2708456" y="4206256"/>
            <a:ext cx="1194197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b="1" dirty="0">
                <a:solidFill>
                  <a:srgbClr val="FFC000"/>
                </a:solidFill>
              </a:rPr>
              <a:t>Habilitación</a:t>
            </a:r>
          </a:p>
        </p:txBody>
      </p:sp>
      <p:sp>
        <p:nvSpPr>
          <p:cNvPr id="6170" name="40 CuadroTexto"/>
          <p:cNvSpPr txBox="1">
            <a:spLocks noChangeArrowheads="1"/>
          </p:cNvSpPr>
          <p:nvPr/>
        </p:nvSpPr>
        <p:spPr bwMode="auto">
          <a:xfrm>
            <a:off x="5758105" y="3680058"/>
            <a:ext cx="1194197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>
                <a:solidFill>
                  <a:srgbClr val="FF0000"/>
                </a:solidFill>
              </a:rPr>
              <a:t>Dignidad, Estabilidad, formalización.</a:t>
            </a:r>
          </a:p>
        </p:txBody>
      </p:sp>
      <p:sp>
        <p:nvSpPr>
          <p:cNvPr id="31" name="34 CuadroTexto"/>
          <p:cNvSpPr txBox="1">
            <a:spLocks noChangeArrowheads="1"/>
          </p:cNvSpPr>
          <p:nvPr/>
        </p:nvSpPr>
        <p:spPr bwMode="auto">
          <a:xfrm>
            <a:off x="2176687" y="2125653"/>
            <a:ext cx="1194197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b="1" dirty="0">
                <a:solidFill>
                  <a:srgbClr val="FFC000"/>
                </a:solidFill>
              </a:rPr>
              <a:t>SSO</a:t>
            </a:r>
          </a:p>
        </p:txBody>
      </p:sp>
      <p:sp>
        <p:nvSpPr>
          <p:cNvPr id="32" name="34 CuadroTexto"/>
          <p:cNvSpPr txBox="1">
            <a:spLocks noChangeArrowheads="1"/>
          </p:cNvSpPr>
          <p:nvPr/>
        </p:nvSpPr>
        <p:spPr bwMode="auto">
          <a:xfrm>
            <a:off x="5025870" y="1876426"/>
            <a:ext cx="1194197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b="1" dirty="0">
                <a:solidFill>
                  <a:srgbClr val="00B050"/>
                </a:solidFill>
              </a:rPr>
              <a:t>Beca crédito</a:t>
            </a:r>
          </a:p>
        </p:txBody>
      </p:sp>
      <p:sp>
        <p:nvSpPr>
          <p:cNvPr id="34" name="34 CuadroTexto"/>
          <p:cNvSpPr txBox="1">
            <a:spLocks noChangeArrowheads="1"/>
          </p:cNvSpPr>
          <p:nvPr/>
        </p:nvSpPr>
        <p:spPr bwMode="auto">
          <a:xfrm>
            <a:off x="4005871" y="2496197"/>
            <a:ext cx="119419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200" b="1" dirty="0">
                <a:solidFill>
                  <a:srgbClr val="00B050"/>
                </a:solidFill>
              </a:rPr>
              <a:t>ReTHUS</a:t>
            </a:r>
          </a:p>
        </p:txBody>
      </p:sp>
      <p:sp>
        <p:nvSpPr>
          <p:cNvPr id="29" name="25 CuadroTexto"/>
          <p:cNvSpPr txBox="1">
            <a:spLocks noChangeArrowheads="1"/>
          </p:cNvSpPr>
          <p:nvPr/>
        </p:nvSpPr>
        <p:spPr bwMode="auto">
          <a:xfrm>
            <a:off x="3728162" y="1231784"/>
            <a:ext cx="189233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200" b="1" dirty="0" smtClean="0">
                <a:solidFill>
                  <a:srgbClr val="FFC000"/>
                </a:solidFill>
              </a:rPr>
              <a:t>Enfoque </a:t>
            </a:r>
            <a:r>
              <a:rPr lang="es-CO" sz="1200" b="1" dirty="0">
                <a:solidFill>
                  <a:srgbClr val="FFC000"/>
                </a:solidFill>
              </a:rPr>
              <a:t>intercultural e interprofesional</a:t>
            </a:r>
            <a:endParaRPr lang="es-CO" sz="1200" b="1" dirty="0">
              <a:solidFill>
                <a:srgbClr val="FFC0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939977" y="3844129"/>
            <a:ext cx="15552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A</a:t>
            </a:r>
            <a:r>
              <a:rPr lang="es-CO" b="1" dirty="0" smtClean="0">
                <a:solidFill>
                  <a:srgbClr val="FF0000"/>
                </a:solidFill>
              </a:rPr>
              <a:t>uto-regulación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5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4 Triángulo isósceles"/>
          <p:cNvSpPr/>
          <p:nvPr/>
        </p:nvSpPr>
        <p:spPr>
          <a:xfrm rot="16200000">
            <a:off x="2616483" y="454224"/>
            <a:ext cx="3099197" cy="4833938"/>
          </a:xfrm>
          <a:prstGeom prst="triangle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8" name="22 Triángulo isósceles"/>
          <p:cNvSpPr/>
          <p:nvPr/>
        </p:nvSpPr>
        <p:spPr>
          <a:xfrm rot="16200000">
            <a:off x="5974558" y="1566865"/>
            <a:ext cx="809625" cy="2645569"/>
          </a:xfrm>
          <a:prstGeom prst="triangle">
            <a:avLst/>
          </a:prstGeom>
          <a:gradFill flip="none" rotWithShape="1">
            <a:gsLst>
              <a:gs pos="0">
                <a:schemeClr val="accent5">
                  <a:alpha val="36000"/>
                </a:schemeClr>
              </a:gs>
              <a:gs pos="100000">
                <a:srgbClr val="FFFFFF">
                  <a:alpha val="36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11" name="21 Triángulo isósceles"/>
          <p:cNvSpPr/>
          <p:nvPr/>
        </p:nvSpPr>
        <p:spPr>
          <a:xfrm rot="16200000">
            <a:off x="5841886" y="1104385"/>
            <a:ext cx="858440" cy="2214563"/>
          </a:xfrm>
          <a:prstGeom prst="triangle">
            <a:avLst/>
          </a:prstGeom>
          <a:gradFill flip="none" rotWithShape="1">
            <a:gsLst>
              <a:gs pos="0">
                <a:schemeClr val="accent5">
                  <a:alpha val="36000"/>
                </a:schemeClr>
              </a:gs>
              <a:gs pos="100000">
                <a:srgbClr val="FFFFFF">
                  <a:alpha val="36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12" name="23 Triángulo isósceles"/>
          <p:cNvSpPr/>
          <p:nvPr/>
        </p:nvSpPr>
        <p:spPr>
          <a:xfrm rot="16200000">
            <a:off x="5896635" y="2460471"/>
            <a:ext cx="803672" cy="2159794"/>
          </a:xfrm>
          <a:prstGeom prst="triangle">
            <a:avLst/>
          </a:prstGeom>
          <a:gradFill flip="none" rotWithShape="1">
            <a:gsLst>
              <a:gs pos="0">
                <a:schemeClr val="accent5">
                  <a:alpha val="36000"/>
                </a:schemeClr>
              </a:gs>
              <a:gs pos="100000">
                <a:srgbClr val="FFFFFF">
                  <a:alpha val="36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13" name="15 Triángulo isósceles"/>
          <p:cNvSpPr/>
          <p:nvPr/>
        </p:nvSpPr>
        <p:spPr>
          <a:xfrm rot="5400000">
            <a:off x="3156943" y="2341405"/>
            <a:ext cx="1027509" cy="3252788"/>
          </a:xfrm>
          <a:prstGeom prst="triangle">
            <a:avLst>
              <a:gd name="adj" fmla="val 82115"/>
            </a:avLst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anchor="ctr"/>
          <a:lstStyle/>
          <a:p>
            <a:pPr algn="ctr">
              <a:defRPr/>
            </a:pPr>
            <a:endParaRPr lang="es-CO" sz="1100" dirty="0">
              <a:solidFill>
                <a:prstClr val="black">
                  <a:lumMod val="85000"/>
                  <a:lumOff val="15000"/>
                </a:prstClr>
              </a:solidFill>
              <a:latin typeface="Verdana Regular" charset="0"/>
            </a:endParaRPr>
          </a:p>
        </p:txBody>
      </p:sp>
      <p:sp>
        <p:nvSpPr>
          <p:cNvPr id="15" name="16 Triángulo isósceles"/>
          <p:cNvSpPr/>
          <p:nvPr/>
        </p:nvSpPr>
        <p:spPr>
          <a:xfrm rot="5400000">
            <a:off x="3030225" y="229791"/>
            <a:ext cx="1027510" cy="3077766"/>
          </a:xfrm>
          <a:prstGeom prst="triangle">
            <a:avLst>
              <a:gd name="adj" fmla="val 22169"/>
            </a:avLst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anchor="ctr"/>
          <a:lstStyle/>
          <a:p>
            <a:pPr algn="r">
              <a:defRPr/>
            </a:pPr>
            <a:endParaRPr lang="es-CO" sz="1100" dirty="0">
              <a:solidFill>
                <a:schemeClr val="bg1"/>
              </a:solidFill>
              <a:latin typeface="Verdana Regular" charset="0"/>
            </a:endParaRPr>
          </a:p>
        </p:txBody>
      </p:sp>
      <p:sp>
        <p:nvSpPr>
          <p:cNvPr id="16" name="42 Cheurón"/>
          <p:cNvSpPr/>
          <p:nvPr/>
        </p:nvSpPr>
        <p:spPr>
          <a:xfrm rot="10800000">
            <a:off x="1398986" y="1060850"/>
            <a:ext cx="1133475" cy="3563540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black"/>
              </a:solidFill>
              <a:latin typeface="Verdana Regular" charset="0"/>
            </a:endParaRPr>
          </a:p>
          <a:p>
            <a:pPr algn="ctr">
              <a:defRPr/>
            </a:pPr>
            <a:endParaRPr lang="es-CO" dirty="0">
              <a:solidFill>
                <a:prstClr val="black"/>
              </a:solidFill>
              <a:latin typeface="Verdana Regular" charset="0"/>
            </a:endParaRPr>
          </a:p>
        </p:txBody>
      </p:sp>
      <p:sp>
        <p:nvSpPr>
          <p:cNvPr id="17" name="40 Elipse"/>
          <p:cNvSpPr/>
          <p:nvPr/>
        </p:nvSpPr>
        <p:spPr>
          <a:xfrm>
            <a:off x="1250156" y="1813322"/>
            <a:ext cx="923925" cy="2052638"/>
          </a:xfrm>
          <a:prstGeom prst="ellipse">
            <a:avLst/>
          </a:prstGeom>
          <a:noFill/>
          <a:ln w="28575" cmpd="sng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18" name="TextBox 61"/>
          <p:cNvSpPr txBox="1">
            <a:spLocks noChangeArrowheads="1"/>
          </p:cNvSpPr>
          <p:nvPr/>
        </p:nvSpPr>
        <p:spPr bwMode="auto">
          <a:xfrm rot="-5400000">
            <a:off x="1263456" y="2727061"/>
            <a:ext cx="1000916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b="1">
                <a:solidFill>
                  <a:prstClr val="white"/>
                </a:solidFill>
                <a:latin typeface="Verdana" pitchFamily="34" charset="0"/>
              </a:rPr>
              <a:t>EAPB-ET</a:t>
            </a:r>
          </a:p>
        </p:txBody>
      </p:sp>
      <p:sp>
        <p:nvSpPr>
          <p:cNvPr id="19" name="TextBox 62"/>
          <p:cNvSpPr txBox="1">
            <a:spLocks noChangeArrowheads="1"/>
          </p:cNvSpPr>
          <p:nvPr/>
        </p:nvSpPr>
        <p:spPr bwMode="auto">
          <a:xfrm>
            <a:off x="2174081" y="2721285"/>
            <a:ext cx="99330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sz="900" b="1" dirty="0">
                <a:latin typeface="Verdana" pitchFamily="34" charset="0"/>
              </a:rPr>
              <a:t>Componente </a:t>
            </a:r>
          </a:p>
          <a:p>
            <a:r>
              <a:rPr lang="en-US" sz="900" b="1" dirty="0">
                <a:latin typeface="Verdana" pitchFamily="34" charset="0"/>
              </a:rPr>
              <a:t>Primario</a:t>
            </a:r>
          </a:p>
        </p:txBody>
      </p:sp>
      <p:sp>
        <p:nvSpPr>
          <p:cNvPr id="20" name="TextBox 63"/>
          <p:cNvSpPr txBox="1">
            <a:spLocks noChangeArrowheads="1"/>
          </p:cNvSpPr>
          <p:nvPr/>
        </p:nvSpPr>
        <p:spPr bwMode="auto">
          <a:xfrm>
            <a:off x="1848553" y="1416845"/>
            <a:ext cx="2292935" cy="40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Verdana" pitchFamily="34" charset="0"/>
              </a:rPr>
              <a:t>Prestador  del Componente</a:t>
            </a:r>
          </a:p>
          <a:p>
            <a:pPr algn="ctr"/>
            <a:r>
              <a:rPr lang="en-US" sz="1100" b="1" dirty="0">
                <a:solidFill>
                  <a:schemeClr val="bg1"/>
                </a:solidFill>
                <a:latin typeface="Verdana" pitchFamily="34" charset="0"/>
              </a:rPr>
              <a:t>Complementario</a:t>
            </a:r>
          </a:p>
        </p:txBody>
      </p:sp>
      <p:sp>
        <p:nvSpPr>
          <p:cNvPr id="21" name="TextBox 64"/>
          <p:cNvSpPr txBox="1">
            <a:spLocks noChangeArrowheads="1"/>
          </p:cNvSpPr>
          <p:nvPr/>
        </p:nvSpPr>
        <p:spPr bwMode="auto">
          <a:xfrm>
            <a:off x="1955112" y="3925493"/>
            <a:ext cx="2292935" cy="40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Verdana" pitchFamily="34" charset="0"/>
              </a:rPr>
              <a:t>Prestador  del Componente</a:t>
            </a:r>
          </a:p>
          <a:p>
            <a:pPr algn="ctr"/>
            <a:r>
              <a:rPr lang="en-US" sz="1100" b="1" dirty="0">
                <a:solidFill>
                  <a:schemeClr val="bg1"/>
                </a:solidFill>
                <a:latin typeface="Verdana" pitchFamily="34" charset="0"/>
              </a:rPr>
              <a:t>Complementario</a:t>
            </a:r>
          </a:p>
        </p:txBody>
      </p:sp>
      <p:sp>
        <p:nvSpPr>
          <p:cNvPr id="22" name="21 Arco"/>
          <p:cNvSpPr/>
          <p:nvPr/>
        </p:nvSpPr>
        <p:spPr>
          <a:xfrm>
            <a:off x="4672013" y="1071562"/>
            <a:ext cx="2106216" cy="3509963"/>
          </a:xfrm>
          <a:prstGeom prst="arc">
            <a:avLst>
              <a:gd name="adj1" fmla="val 16459552"/>
              <a:gd name="adj2" fmla="val 5125712"/>
            </a:avLst>
          </a:prstGeom>
          <a:noFill/>
          <a:ln w="28575" cmpd="sng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23" name="22 Arco"/>
          <p:cNvSpPr/>
          <p:nvPr/>
        </p:nvSpPr>
        <p:spPr>
          <a:xfrm>
            <a:off x="3939780" y="1676402"/>
            <a:ext cx="1512094" cy="2321719"/>
          </a:xfrm>
          <a:prstGeom prst="arc">
            <a:avLst>
              <a:gd name="adj1" fmla="val 16459552"/>
              <a:gd name="adj2" fmla="val 5125712"/>
            </a:avLst>
          </a:prstGeom>
          <a:noFill/>
          <a:ln w="28575" cmpd="sng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cxnSp>
        <p:nvCxnSpPr>
          <p:cNvPr id="24" name="23 Conector curvado"/>
          <p:cNvCxnSpPr/>
          <p:nvPr/>
        </p:nvCxnSpPr>
        <p:spPr>
          <a:xfrm rot="5400000">
            <a:off x="4392841" y="3646413"/>
            <a:ext cx="540544" cy="377429"/>
          </a:xfrm>
          <a:prstGeom prst="curvedConnector3">
            <a:avLst>
              <a:gd name="adj1" fmla="val 50000"/>
            </a:avLst>
          </a:prstGeom>
          <a:noFill/>
          <a:ln w="28575" cmpd="sng">
            <a:solidFill>
              <a:schemeClr val="accent5"/>
            </a:solidFill>
            <a:prstDash val="solid"/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24 Conector curvado"/>
          <p:cNvCxnSpPr/>
          <p:nvPr/>
        </p:nvCxnSpPr>
        <p:spPr>
          <a:xfrm rot="16200000" flipH="1">
            <a:off x="4442222" y="1849166"/>
            <a:ext cx="485775" cy="378619"/>
          </a:xfrm>
          <a:prstGeom prst="curvedConnector3">
            <a:avLst>
              <a:gd name="adj1" fmla="val 50000"/>
            </a:avLst>
          </a:prstGeom>
          <a:noFill/>
          <a:ln w="28575" cmpd="sng">
            <a:solidFill>
              <a:schemeClr val="accent5"/>
            </a:solidFill>
            <a:prstDash val="solid"/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17 CuadroTexto"/>
          <p:cNvSpPr txBox="1">
            <a:spLocks noChangeArrowheads="1"/>
          </p:cNvSpPr>
          <p:nvPr/>
        </p:nvSpPr>
        <p:spPr bwMode="auto">
          <a:xfrm>
            <a:off x="6881873" y="2579944"/>
            <a:ext cx="1132285" cy="22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1000" dirty="0">
                <a:solidFill>
                  <a:prstClr val="black"/>
                </a:solidFill>
                <a:latin typeface="Verdana" pitchFamily="34" charset="0"/>
              </a:rPr>
              <a:t>Parteras</a:t>
            </a:r>
          </a:p>
        </p:txBody>
      </p:sp>
      <p:sp>
        <p:nvSpPr>
          <p:cNvPr id="27" name="18 CuadroTexto"/>
          <p:cNvSpPr txBox="1">
            <a:spLocks noChangeArrowheads="1"/>
          </p:cNvSpPr>
          <p:nvPr/>
        </p:nvSpPr>
        <p:spPr bwMode="auto">
          <a:xfrm>
            <a:off x="6780693" y="3485500"/>
            <a:ext cx="105251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Líderes comunitarios</a:t>
            </a:r>
          </a:p>
        </p:txBody>
      </p:sp>
      <p:sp>
        <p:nvSpPr>
          <p:cNvPr id="28" name="19 CuadroTexto"/>
          <p:cNvSpPr txBox="1">
            <a:spLocks noChangeArrowheads="1"/>
          </p:cNvSpPr>
          <p:nvPr/>
        </p:nvSpPr>
        <p:spPr bwMode="auto">
          <a:xfrm>
            <a:off x="6860465" y="3082608"/>
            <a:ext cx="128111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Promotor –</a:t>
            </a:r>
          </a:p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gestor comunitario</a:t>
            </a:r>
          </a:p>
        </p:txBody>
      </p:sp>
      <p:sp>
        <p:nvSpPr>
          <p:cNvPr id="29" name="20 CuadroTexto"/>
          <p:cNvSpPr txBox="1">
            <a:spLocks noChangeArrowheads="1"/>
          </p:cNvSpPr>
          <p:nvPr/>
        </p:nvSpPr>
        <p:spPr bwMode="auto">
          <a:xfrm>
            <a:off x="5460208" y="3234851"/>
            <a:ext cx="118705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es-CO" sz="900" b="1" dirty="0">
                <a:latin typeface="Verdana" pitchFamily="34" charset="0"/>
              </a:rPr>
              <a:t>Auxiliares </a:t>
            </a:r>
            <a:r>
              <a:rPr lang="es-CO" sz="900" b="1" dirty="0" smtClean="0">
                <a:latin typeface="Verdana" pitchFamily="34" charset="0"/>
              </a:rPr>
              <a:t>de salud</a:t>
            </a:r>
            <a:endParaRPr lang="es-CO" sz="900" b="1" dirty="0">
              <a:latin typeface="Verdana" pitchFamily="34" charset="0"/>
            </a:endParaRPr>
          </a:p>
        </p:txBody>
      </p:sp>
      <p:sp>
        <p:nvSpPr>
          <p:cNvPr id="30" name="21 CuadroTexto"/>
          <p:cNvSpPr txBox="1">
            <a:spLocks noChangeArrowheads="1"/>
          </p:cNvSpPr>
          <p:nvPr/>
        </p:nvSpPr>
        <p:spPr bwMode="auto">
          <a:xfrm>
            <a:off x="5749995" y="2630526"/>
            <a:ext cx="959645" cy="40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s-CO" sz="1100" b="1" dirty="0">
                <a:solidFill>
                  <a:prstClr val="black"/>
                </a:solidFill>
                <a:latin typeface="Verdana" pitchFamily="34" charset="0"/>
              </a:rPr>
              <a:t>Médico</a:t>
            </a:r>
          </a:p>
          <a:p>
            <a:r>
              <a:rPr lang="es-CO" sz="1100" b="1" dirty="0">
                <a:solidFill>
                  <a:prstClr val="black"/>
                </a:solidFill>
                <a:latin typeface="Verdana" pitchFamily="34" charset="0"/>
              </a:rPr>
              <a:t>Enfermera</a:t>
            </a:r>
          </a:p>
        </p:txBody>
      </p:sp>
      <p:sp>
        <p:nvSpPr>
          <p:cNvPr id="31" name="22 CuadroTexto"/>
          <p:cNvSpPr txBox="1">
            <a:spLocks noChangeArrowheads="1"/>
          </p:cNvSpPr>
          <p:nvPr/>
        </p:nvSpPr>
        <p:spPr bwMode="auto">
          <a:xfrm>
            <a:off x="4038664" y="2153723"/>
            <a:ext cx="1322785" cy="145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latin typeface="Verdana" pitchFamily="34" charset="0"/>
              </a:rPr>
              <a:t>Odontólogo</a:t>
            </a:r>
          </a:p>
          <a:p>
            <a:r>
              <a:rPr lang="es-CO" sz="900" dirty="0">
                <a:latin typeface="Verdana" pitchFamily="34" charset="0"/>
              </a:rPr>
              <a:t>Nutricionista</a:t>
            </a:r>
          </a:p>
          <a:p>
            <a:r>
              <a:rPr lang="es-CO" sz="900" dirty="0">
                <a:latin typeface="Verdana" pitchFamily="34" charset="0"/>
              </a:rPr>
              <a:t>Trabajador social</a:t>
            </a:r>
          </a:p>
          <a:p>
            <a:r>
              <a:rPr lang="es-CO" sz="900" dirty="0">
                <a:latin typeface="Verdana" pitchFamily="34" charset="0"/>
              </a:rPr>
              <a:t>Auxiliares  farmacia</a:t>
            </a:r>
          </a:p>
          <a:p>
            <a:r>
              <a:rPr lang="es-CO" sz="900" dirty="0">
                <a:latin typeface="Verdana" pitchFamily="34" charset="0"/>
              </a:rPr>
              <a:t>Enfermera</a:t>
            </a:r>
          </a:p>
          <a:p>
            <a:r>
              <a:rPr lang="es-CO" sz="900" dirty="0">
                <a:latin typeface="Verdana" pitchFamily="34" charset="0"/>
              </a:rPr>
              <a:t>Médico familiar </a:t>
            </a:r>
          </a:p>
          <a:p>
            <a:r>
              <a:rPr lang="es-CO" sz="900" dirty="0">
                <a:latin typeface="Verdana" pitchFamily="34" charset="0"/>
              </a:rPr>
              <a:t>Otros – terapias Profesionales especializados en </a:t>
            </a:r>
          </a:p>
          <a:p>
            <a:r>
              <a:rPr lang="es-CO" sz="900" dirty="0">
                <a:latin typeface="Verdana" pitchFamily="34" charset="0"/>
              </a:rPr>
              <a:t>salud familiar</a:t>
            </a:r>
          </a:p>
        </p:txBody>
      </p:sp>
      <p:sp>
        <p:nvSpPr>
          <p:cNvPr id="32" name="31 Arco"/>
          <p:cNvSpPr/>
          <p:nvPr/>
        </p:nvSpPr>
        <p:spPr>
          <a:xfrm>
            <a:off x="2958763" y="1968107"/>
            <a:ext cx="1079897" cy="1674019"/>
          </a:xfrm>
          <a:prstGeom prst="arc">
            <a:avLst>
              <a:gd name="adj1" fmla="val 16459552"/>
              <a:gd name="adj2" fmla="val 5125712"/>
            </a:avLst>
          </a:prstGeom>
          <a:noFill/>
          <a:ln w="28575" cmpd="sng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33" name="24 CuadroTexto"/>
          <p:cNvSpPr txBox="1">
            <a:spLocks noChangeArrowheads="1"/>
          </p:cNvSpPr>
          <p:nvPr/>
        </p:nvSpPr>
        <p:spPr bwMode="auto">
          <a:xfrm>
            <a:off x="3019425" y="2385016"/>
            <a:ext cx="971550" cy="125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es-CO" sz="1100" dirty="0">
                <a:latin typeface="Verdana" pitchFamily="34" charset="0"/>
              </a:rPr>
              <a:t>Terapeutas</a:t>
            </a:r>
          </a:p>
          <a:p>
            <a:pPr algn="ctr"/>
            <a:r>
              <a:rPr lang="es-CO" sz="1100" dirty="0">
                <a:latin typeface="Verdana" pitchFamily="34" charset="0"/>
              </a:rPr>
              <a:t>Psicólogo</a:t>
            </a:r>
          </a:p>
          <a:p>
            <a:pPr algn="ctr"/>
            <a:r>
              <a:rPr lang="es-CO" sz="1100" dirty="0">
                <a:latin typeface="Verdana" pitchFamily="34" charset="0"/>
              </a:rPr>
              <a:t>Gineco obstetra</a:t>
            </a:r>
          </a:p>
          <a:p>
            <a:pPr algn="ctr"/>
            <a:r>
              <a:rPr lang="es-CO" sz="1100" dirty="0">
                <a:latin typeface="Verdana" pitchFamily="34" charset="0"/>
              </a:rPr>
              <a:t>Técnico Rx.</a:t>
            </a:r>
          </a:p>
          <a:p>
            <a:pPr algn="ctr"/>
            <a:r>
              <a:rPr lang="es-CO" sz="1100" dirty="0">
                <a:latin typeface="Verdana" pitchFamily="34" charset="0"/>
              </a:rPr>
              <a:t>Bacterióloga</a:t>
            </a:r>
          </a:p>
        </p:txBody>
      </p:sp>
      <p:sp>
        <p:nvSpPr>
          <p:cNvPr id="34" name="28 CuadroTexto"/>
          <p:cNvSpPr txBox="1">
            <a:spLocks noChangeArrowheads="1"/>
          </p:cNvSpPr>
          <p:nvPr/>
        </p:nvSpPr>
        <p:spPr bwMode="auto">
          <a:xfrm>
            <a:off x="4753658" y="3966600"/>
            <a:ext cx="1210865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solidFill>
                  <a:srgbClr val="215968"/>
                </a:solidFill>
                <a:latin typeface="Verdana" pitchFamily="34" charset="0"/>
              </a:rPr>
              <a:t>Educación Ambiente</a:t>
            </a:r>
          </a:p>
          <a:p>
            <a:r>
              <a:rPr lang="es-CO" sz="900" dirty="0">
                <a:solidFill>
                  <a:srgbClr val="215968"/>
                </a:solidFill>
                <a:latin typeface="Verdana" pitchFamily="34" charset="0"/>
              </a:rPr>
              <a:t>Vivienda</a:t>
            </a:r>
          </a:p>
          <a:p>
            <a:r>
              <a:rPr lang="es-CO" sz="900" dirty="0">
                <a:solidFill>
                  <a:srgbClr val="215968"/>
                </a:solidFill>
                <a:latin typeface="Verdana" pitchFamily="34" charset="0"/>
              </a:rPr>
              <a:t>Infraestructura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5339955" y="1783682"/>
            <a:ext cx="1512094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s-CO" sz="900" dirty="0">
                <a:solidFill>
                  <a:srgbClr val="4BACC6">
                    <a:lumMod val="50000"/>
                  </a:srgbClr>
                </a:solidFill>
                <a:latin typeface="Verdana"/>
                <a:cs typeface="Verdana"/>
              </a:rPr>
              <a:t>Saneamiento básico</a:t>
            </a:r>
          </a:p>
          <a:p>
            <a:pPr>
              <a:defRPr/>
            </a:pPr>
            <a:r>
              <a:rPr lang="es-CO" sz="900" dirty="0">
                <a:solidFill>
                  <a:srgbClr val="4BACC6">
                    <a:lumMod val="50000"/>
                  </a:srgbClr>
                </a:solidFill>
                <a:latin typeface="Verdana"/>
                <a:cs typeface="Verdana"/>
              </a:rPr>
              <a:t>Agricultura</a:t>
            </a:r>
          </a:p>
          <a:p>
            <a:pPr>
              <a:defRPr/>
            </a:pPr>
            <a:r>
              <a:rPr lang="es-CO" sz="900" dirty="0">
                <a:solidFill>
                  <a:srgbClr val="4BACC6">
                    <a:lumMod val="50000"/>
                  </a:srgbClr>
                </a:solidFill>
                <a:latin typeface="Verdana"/>
                <a:cs typeface="Verdana"/>
              </a:rPr>
              <a:t>Nutrición</a:t>
            </a:r>
          </a:p>
          <a:p>
            <a:pPr>
              <a:defRPr/>
            </a:pPr>
            <a:r>
              <a:rPr lang="es-CO" sz="900" dirty="0">
                <a:solidFill>
                  <a:srgbClr val="4BACC6">
                    <a:lumMod val="50000"/>
                  </a:srgbClr>
                </a:solidFill>
                <a:latin typeface="Verdana"/>
                <a:cs typeface="Verdana"/>
              </a:rPr>
              <a:t>Otros programas</a:t>
            </a:r>
          </a:p>
        </p:txBody>
      </p:sp>
      <p:sp>
        <p:nvSpPr>
          <p:cNvPr id="36" name="32 CuadroTexto"/>
          <p:cNvSpPr txBox="1">
            <a:spLocks noChangeArrowheads="1"/>
          </p:cNvSpPr>
          <p:nvPr/>
        </p:nvSpPr>
        <p:spPr bwMode="auto">
          <a:xfrm rot="-803626">
            <a:off x="6456844" y="952300"/>
            <a:ext cx="1079897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1100" b="1">
                <a:solidFill>
                  <a:srgbClr val="FF0000"/>
                </a:solidFill>
                <a:latin typeface="Verdana Regular"/>
              </a:rPr>
              <a:t>Comunidad</a:t>
            </a:r>
          </a:p>
        </p:txBody>
      </p:sp>
      <p:sp>
        <p:nvSpPr>
          <p:cNvPr id="37" name="33 CuadroTexto"/>
          <p:cNvSpPr txBox="1">
            <a:spLocks noChangeArrowheads="1"/>
          </p:cNvSpPr>
          <p:nvPr/>
        </p:nvSpPr>
        <p:spPr bwMode="auto">
          <a:xfrm>
            <a:off x="6626482" y="4019180"/>
            <a:ext cx="1108472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Organizaciones sociales y comunitarias</a:t>
            </a:r>
          </a:p>
        </p:txBody>
      </p:sp>
      <p:sp>
        <p:nvSpPr>
          <p:cNvPr id="38" name="34 CuadroTexto"/>
          <p:cNvSpPr txBox="1">
            <a:spLocks noChangeArrowheads="1"/>
          </p:cNvSpPr>
          <p:nvPr/>
        </p:nvSpPr>
        <p:spPr bwMode="auto">
          <a:xfrm>
            <a:off x="6678910" y="1405021"/>
            <a:ext cx="1535906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Unidad básicas de organización social – entornos</a:t>
            </a:r>
          </a:p>
          <a:p>
            <a:endParaRPr lang="es-CO" sz="9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39" name="35 CuadroTexto"/>
          <p:cNvSpPr txBox="1">
            <a:spLocks noChangeArrowheads="1"/>
          </p:cNvSpPr>
          <p:nvPr/>
        </p:nvSpPr>
        <p:spPr bwMode="auto">
          <a:xfrm rot="-1003278">
            <a:off x="5169696" y="1285991"/>
            <a:ext cx="86439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b="1">
                <a:solidFill>
                  <a:srgbClr val="FF0000"/>
                </a:solidFill>
                <a:latin typeface="Verdana" pitchFamily="34" charset="0"/>
              </a:rPr>
              <a:t>Puesto de salud</a:t>
            </a:r>
          </a:p>
        </p:txBody>
      </p:sp>
      <p:sp>
        <p:nvSpPr>
          <p:cNvPr id="40" name="36 CuadroTexto"/>
          <p:cNvSpPr txBox="1">
            <a:spLocks noChangeArrowheads="1"/>
          </p:cNvSpPr>
          <p:nvPr/>
        </p:nvSpPr>
        <p:spPr bwMode="auto">
          <a:xfrm rot="-954017">
            <a:off x="3958923" y="1643367"/>
            <a:ext cx="86439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900" b="1" dirty="0">
                <a:solidFill>
                  <a:srgbClr val="FF0000"/>
                </a:solidFill>
                <a:latin typeface="Verdana" pitchFamily="34" charset="0"/>
              </a:rPr>
              <a:t>Centro </a:t>
            </a:r>
          </a:p>
          <a:p>
            <a:r>
              <a:rPr lang="es-CO" sz="900" b="1" dirty="0">
                <a:solidFill>
                  <a:srgbClr val="FF0000"/>
                </a:solidFill>
                <a:latin typeface="Verdana" pitchFamily="34" charset="0"/>
              </a:rPr>
              <a:t>de salud</a:t>
            </a:r>
          </a:p>
        </p:txBody>
      </p:sp>
      <p:sp>
        <p:nvSpPr>
          <p:cNvPr id="41" name="38 CuadroTexto"/>
          <p:cNvSpPr txBox="1">
            <a:spLocks noChangeArrowheads="1"/>
          </p:cNvSpPr>
          <p:nvPr/>
        </p:nvSpPr>
        <p:spPr bwMode="auto">
          <a:xfrm rot="-940614">
            <a:off x="2822086" y="1930479"/>
            <a:ext cx="1045369" cy="45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s-CO" sz="800" b="1" dirty="0">
                <a:solidFill>
                  <a:srgbClr val="FF0000"/>
                </a:solidFill>
                <a:latin typeface="Verdana" pitchFamily="34" charset="0"/>
              </a:rPr>
              <a:t>Servicios de baja y mediana</a:t>
            </a:r>
          </a:p>
          <a:p>
            <a:r>
              <a:rPr lang="es-CO" sz="800" b="1" dirty="0">
                <a:solidFill>
                  <a:srgbClr val="FF0000"/>
                </a:solidFill>
                <a:latin typeface="Verdana" pitchFamily="34" charset="0"/>
              </a:rPr>
              <a:t>complejidad</a:t>
            </a:r>
          </a:p>
        </p:txBody>
      </p:sp>
      <p:sp>
        <p:nvSpPr>
          <p:cNvPr id="42" name="17 Arco"/>
          <p:cNvSpPr/>
          <p:nvPr/>
        </p:nvSpPr>
        <p:spPr>
          <a:xfrm>
            <a:off x="2394347" y="2376488"/>
            <a:ext cx="647700" cy="972741"/>
          </a:xfrm>
          <a:prstGeom prst="arc">
            <a:avLst>
              <a:gd name="adj1" fmla="val 16459552"/>
              <a:gd name="adj2" fmla="val 5125712"/>
            </a:avLst>
          </a:prstGeom>
          <a:noFill/>
          <a:ln w="28575" cmpd="sng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43" name="40 Elipse"/>
          <p:cNvSpPr/>
          <p:nvPr/>
        </p:nvSpPr>
        <p:spPr>
          <a:xfrm>
            <a:off x="3908825" y="1874045"/>
            <a:ext cx="1377553" cy="2040731"/>
          </a:xfrm>
          <a:prstGeom prst="ellipse">
            <a:avLst/>
          </a:prstGeom>
          <a:noFill/>
          <a:ln w="28575" cmpd="sng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s-CO" dirty="0">
              <a:solidFill>
                <a:prstClr val="white"/>
              </a:solidFill>
              <a:latin typeface="Verdana Regular" charset="0"/>
            </a:endParaRPr>
          </a:p>
        </p:txBody>
      </p:sp>
      <p:sp>
        <p:nvSpPr>
          <p:cNvPr id="45" name="Rectángulo 1"/>
          <p:cNvSpPr/>
          <p:nvPr/>
        </p:nvSpPr>
        <p:spPr>
          <a:xfrm>
            <a:off x="6874232" y="2089869"/>
            <a:ext cx="123894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Médicos y </a:t>
            </a:r>
          </a:p>
          <a:p>
            <a:r>
              <a:rPr lang="es-CO" sz="900" dirty="0">
                <a:solidFill>
                  <a:prstClr val="black"/>
                </a:solidFill>
                <a:latin typeface="Verdana" pitchFamily="34" charset="0"/>
              </a:rPr>
              <a:t>agentes tradicional</a:t>
            </a:r>
          </a:p>
        </p:txBody>
      </p:sp>
    </p:spTree>
    <p:extLst>
      <p:ext uri="{BB962C8B-B14F-4D97-AF65-F5344CB8AC3E}">
        <p14:creationId xmlns:p14="http://schemas.microsoft.com/office/powerpoint/2010/main" val="127681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s-CO" sz="1800" kern="1200">
              <a:solidFill>
                <a:prstClr val="white"/>
              </a:solidFill>
            </a:endParaRPr>
          </a:p>
        </p:txBody>
      </p:sp>
      <p:graphicFrame>
        <p:nvGraphicFramePr>
          <p:cNvPr id="22" name="21 Diagrama"/>
          <p:cNvGraphicFramePr/>
          <p:nvPr>
            <p:extLst>
              <p:ext uri="{D42A27DB-BD31-4B8C-83A1-F6EECF244321}">
                <p14:modId xmlns:p14="http://schemas.microsoft.com/office/powerpoint/2010/main" val="230058545"/>
              </p:ext>
            </p:extLst>
          </p:nvPr>
        </p:nvGraphicFramePr>
        <p:xfrm>
          <a:off x="553212" y="480447"/>
          <a:ext cx="8164274" cy="1973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14 Diagrama"/>
          <p:cNvGraphicFramePr/>
          <p:nvPr>
            <p:extLst>
              <p:ext uri="{D42A27DB-BD31-4B8C-83A1-F6EECF244321}">
                <p14:modId xmlns:p14="http://schemas.microsoft.com/office/powerpoint/2010/main" val="2260837818"/>
              </p:ext>
            </p:extLst>
          </p:nvPr>
        </p:nvGraphicFramePr>
        <p:xfrm>
          <a:off x="569541" y="2674781"/>
          <a:ext cx="8137060" cy="2160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7895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AFB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51267" y="340757"/>
            <a:ext cx="804134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24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Dimensiones </a:t>
            </a:r>
            <a:endParaRPr lang="es-CO" sz="24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EA99FDE-F2A6-1642-BA8B-4831F9B5F308}"/>
              </a:ext>
            </a:extLst>
          </p:cNvPr>
          <p:cNvSpPr txBox="1">
            <a:spLocks/>
          </p:cNvSpPr>
          <p:nvPr/>
        </p:nvSpPr>
        <p:spPr>
          <a:xfrm>
            <a:off x="208839" y="968188"/>
            <a:ext cx="8526199" cy="339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r>
              <a:rPr lang="es-ES" sz="2000" dirty="0">
                <a:solidFill>
                  <a:prstClr val="black"/>
                </a:solidFill>
                <a:latin typeface="Work Sans Light" panose="020B0604020202020204" charset="0"/>
              </a:rPr>
              <a:t>	</a:t>
            </a: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buClrTx/>
            </a:pPr>
            <a:endParaRPr lang="es-CO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514350" indent="-514350" algn="just">
              <a:buClrTx/>
              <a:buFont typeface="+mj-lt"/>
              <a:buAutoNum type="arabicPeriod"/>
            </a:pPr>
            <a:endParaRPr lang="es-CO" sz="2000" dirty="0">
              <a:solidFill>
                <a:prstClr val="black"/>
              </a:solidFill>
              <a:latin typeface="Work Sans Light" panose="020B060402020202020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07963111"/>
              </p:ext>
            </p:extLst>
          </p:nvPr>
        </p:nvGraphicFramePr>
        <p:xfrm>
          <a:off x="1632488" y="80929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33301218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93696" y="338383"/>
            <a:ext cx="804134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0054BC"/>
              </a:buClr>
              <a:buSzPts val="3000"/>
            </a:pPr>
            <a:r>
              <a:rPr lang="es-CO" sz="2400" b="1" dirty="0" smtClean="0">
                <a:solidFill>
                  <a:srgbClr val="0066CD"/>
                </a:solidFill>
                <a:latin typeface="Work Sans Light"/>
                <a:ea typeface="Work Sans Light"/>
                <a:cs typeface="Work Sans Light"/>
                <a:sym typeface="Work Sans Light"/>
              </a:rPr>
              <a:t>Competencias</a:t>
            </a:r>
            <a:endParaRPr lang="es-CO" sz="2400" b="1" dirty="0">
              <a:solidFill>
                <a:srgbClr val="0066CD"/>
              </a:solidFill>
              <a:latin typeface="Work Sans Light"/>
              <a:ea typeface="Work Sans Light"/>
              <a:cs typeface="Work Sans Light"/>
              <a:sym typeface="Work Sans Light"/>
            </a:endParaRP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EA99FDE-F2A6-1642-BA8B-4831F9B5F308}"/>
              </a:ext>
            </a:extLst>
          </p:cNvPr>
          <p:cNvSpPr txBox="1">
            <a:spLocks/>
          </p:cNvSpPr>
          <p:nvPr/>
        </p:nvSpPr>
        <p:spPr>
          <a:xfrm>
            <a:off x="208839" y="968188"/>
            <a:ext cx="8526199" cy="339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r>
              <a:rPr lang="es-ES" sz="2000" dirty="0">
                <a:solidFill>
                  <a:prstClr val="black"/>
                </a:solidFill>
                <a:latin typeface="Work Sans Light" panose="020B0604020202020204" charset="0"/>
              </a:rPr>
              <a:t>	</a:t>
            </a: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Tx/>
            </a:pPr>
            <a:endParaRPr lang="es-ES" sz="2000" dirty="0">
              <a:solidFill>
                <a:prstClr val="black"/>
              </a:solidFill>
              <a:latin typeface="Work Sans Light" panose="020B0604020202020204" charset="0"/>
            </a:endParaRPr>
          </a:p>
          <a:p>
            <a:pPr algn="just">
              <a:buClrTx/>
            </a:pPr>
            <a:endParaRPr lang="es-CO" sz="2000" dirty="0" smtClean="0">
              <a:solidFill>
                <a:prstClr val="black"/>
              </a:solidFill>
              <a:latin typeface="Work Sans Light" panose="020B0604020202020204" charset="0"/>
            </a:endParaRPr>
          </a:p>
          <a:p>
            <a:pPr marL="514350" indent="-514350" algn="just">
              <a:buClrTx/>
              <a:buFont typeface="+mj-lt"/>
              <a:buAutoNum type="arabicPeriod"/>
            </a:pPr>
            <a:endParaRPr lang="es-CO" sz="2000" dirty="0">
              <a:solidFill>
                <a:prstClr val="black"/>
              </a:solidFill>
              <a:latin typeface="Work Sans Light" panose="020B060402020202020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966839382"/>
              </p:ext>
            </p:extLst>
          </p:nvPr>
        </p:nvGraphicFramePr>
        <p:xfrm>
          <a:off x="904786" y="968189"/>
          <a:ext cx="7619160" cy="3616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2310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idencia de Colomba">
  <a:themeElements>
    <a:clrScheme name="Presidencia">
      <a:dk1>
        <a:srgbClr val="073763"/>
      </a:dk1>
      <a:lt1>
        <a:srgbClr val="FFFFFF"/>
      </a:lt1>
      <a:dk2>
        <a:srgbClr val="3C78D8"/>
      </a:dk2>
      <a:lt2>
        <a:srgbClr val="A4C2F4"/>
      </a:lt2>
      <a:accent1>
        <a:srgbClr val="E4EDFE"/>
      </a:accent1>
      <a:accent2>
        <a:srgbClr val="B7CFFF"/>
      </a:accent2>
      <a:accent3>
        <a:srgbClr val="88ACF8"/>
      </a:accent3>
      <a:accent4>
        <a:srgbClr val="5B8BFF"/>
      </a:accent4>
      <a:accent5>
        <a:srgbClr val="6D98FF"/>
      </a:accent5>
      <a:accent6>
        <a:srgbClr val="2A54A7"/>
      </a:accent6>
      <a:hlink>
        <a:srgbClr val="F45721"/>
      </a:hlink>
      <a:folHlink>
        <a:srgbClr val="FFA06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residencia">
    <a:dk1>
      <a:srgbClr val="073763"/>
    </a:dk1>
    <a:lt1>
      <a:srgbClr val="FFFFFF"/>
    </a:lt1>
    <a:dk2>
      <a:srgbClr val="3C78D8"/>
    </a:dk2>
    <a:lt2>
      <a:srgbClr val="A4C2F4"/>
    </a:lt2>
    <a:accent1>
      <a:srgbClr val="E4EDFE"/>
    </a:accent1>
    <a:accent2>
      <a:srgbClr val="B7CFFF"/>
    </a:accent2>
    <a:accent3>
      <a:srgbClr val="88ACF8"/>
    </a:accent3>
    <a:accent4>
      <a:srgbClr val="5B8BFF"/>
    </a:accent4>
    <a:accent5>
      <a:srgbClr val="6D98FF"/>
    </a:accent5>
    <a:accent6>
      <a:srgbClr val="2A54A7"/>
    </a:accent6>
    <a:hlink>
      <a:srgbClr val="F45721"/>
    </a:hlink>
    <a:folHlink>
      <a:srgbClr val="FFA06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EBA341737EA7547BFF91A63EFF47A0F" ma:contentTypeVersion="2" ma:contentTypeDescription="Crear nuevo documento." ma:contentTypeScope="" ma:versionID="6dd5ea273dba38c57cf6dcba38a9bfa6">
  <xsd:schema xmlns:xsd="http://www.w3.org/2001/XMLSchema" xmlns:xs="http://www.w3.org/2001/XMLSchema" xmlns:p="http://schemas.microsoft.com/office/2006/metadata/properties" xmlns:ns1="http://schemas.microsoft.com/sharepoint/v3" xmlns:ns2="bc7fa6d9-f289-453f-8d65-26d024cbc172" targetNamespace="http://schemas.microsoft.com/office/2006/metadata/properties" ma:root="true" ma:fieldsID="d6df2faaf53e01a31d6a4b316dd8e014" ns1:_="" ns2:_="">
    <xsd:import namespace="http://schemas.microsoft.com/sharepoint/v3"/>
    <xsd:import namespace="bc7fa6d9-f289-453f-8d65-26d024cbc17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12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7fa6d9-f289-453f-8d65-26d024cbc17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Identificador persistente" ma:description="Mantener el identificador al agregar." ma:hidden="true" ma:internalName="_dlc_DocIdPersistId" ma:readOnly="true">
      <xsd:simpleType>
        <xsd:restriction base="dms:Boolean"/>
      </xsd:simpleType>
    </xsd:element>
    <xsd:element name="SharedWithUsers" ma:index="13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bc7fa6d9-f289-453f-8d65-26d024cbc172">SK56FQYSNTNA-274-2</_dlc_DocId>
    <_dlc_DocIdUrl xmlns="bc7fa6d9-f289-453f-8d65-26d024cbc172">
      <Url>https://intranet.minsalud.gov.co/comunicaciones/_layouts/15/DocIdRedir.aspx?ID=SK56FQYSNTNA-274-2</Url>
      <Description>SK56FQYSNTNA-274-2</Description>
    </_dlc_DocIdUrl>
  </documentManagement>
</p:properties>
</file>

<file path=customXml/itemProps1.xml><?xml version="1.0" encoding="utf-8"?>
<ds:datastoreItem xmlns:ds="http://schemas.openxmlformats.org/officeDocument/2006/customXml" ds:itemID="{6874D005-FB1F-4C3C-A178-0D91C1C29161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1978E26-8BA3-4554-8757-971D3234B0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83CFCD-D3B2-48D9-992B-8B1BBAE0BB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c7fa6d9-f289-453f-8d65-26d024cbc1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D1EC0B1-A55C-4C21-995B-3B64D6FEB0E9}">
  <ds:schemaRefs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bc7fa6d9-f289-453f-8d65-26d024cbc172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2264</TotalTime>
  <Words>1665</Words>
  <Application>Microsoft Office PowerPoint</Application>
  <PresentationFormat>Presentación en pantalla (16:9)</PresentationFormat>
  <Paragraphs>296</Paragraphs>
  <Slides>34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46" baseType="lpstr">
      <vt:lpstr>Work Sans</vt:lpstr>
      <vt:lpstr>Verdana</vt:lpstr>
      <vt:lpstr>Verdana Regular</vt:lpstr>
      <vt:lpstr>Work Sans SemiBold</vt:lpstr>
      <vt:lpstr>Arial</vt:lpstr>
      <vt:lpstr>Calibri</vt:lpstr>
      <vt:lpstr>Work Sans Light</vt:lpstr>
      <vt:lpstr>Work Sans Medium</vt:lpstr>
      <vt:lpstr>Calibri Light</vt:lpstr>
      <vt:lpstr>Courier New</vt:lpstr>
      <vt:lpstr>Presidencia de Colomba</vt:lpstr>
      <vt:lpstr>Office Theme</vt:lpstr>
      <vt:lpstr>Presentación de PowerPoint</vt:lpstr>
      <vt:lpstr>El médico general en la implementación de las RIAS</vt:lpstr>
      <vt:lpstr>Agenda</vt:lpstr>
      <vt:lpstr>Ordenadores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Competencias transversales</vt:lpstr>
      <vt:lpstr>Presentación de PowerPoint</vt:lpstr>
      <vt:lpstr>Presentación de PowerPoint</vt:lpstr>
      <vt:lpstr>Presentación de PowerPoint</vt:lpstr>
      <vt:lpstr>Competencias específicas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Yennifer Viviana Cano Isaza</dc:creator>
  <cp:lastModifiedBy>Dr</cp:lastModifiedBy>
  <cp:revision>62</cp:revision>
  <dcterms:modified xsi:type="dcterms:W3CDTF">2018-12-18T12:55:36Z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4eb91d03-973a-4a2d-822c-9cc7094d8d80</vt:lpwstr>
  </property>
  <property fmtid="{D5CDD505-2E9C-101B-9397-08002B2CF9AE}" pid="3" name="ContentTypeId">
    <vt:lpwstr>0x0101007EBA341737EA7547BFF91A63EFF47A0F</vt:lpwstr>
  </property>
</Properties>
</file>